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3"/>
  </p:notesMasterIdLst>
  <p:sldIdLst>
    <p:sldId id="256" r:id="rId2"/>
    <p:sldId id="262" r:id="rId3"/>
    <p:sldId id="258" r:id="rId4"/>
    <p:sldId id="259" r:id="rId5"/>
    <p:sldId id="260" r:id="rId6"/>
    <p:sldId id="261" r:id="rId7"/>
    <p:sldId id="304" r:id="rId8"/>
    <p:sldId id="263" r:id="rId9"/>
    <p:sldId id="264" r:id="rId10"/>
    <p:sldId id="305" r:id="rId11"/>
    <p:sldId id="265" r:id="rId12"/>
    <p:sldId id="266" r:id="rId13"/>
    <p:sldId id="301" r:id="rId14"/>
    <p:sldId id="299" r:id="rId15"/>
    <p:sldId id="300" r:id="rId16"/>
    <p:sldId id="267" r:id="rId17"/>
    <p:sldId id="268" r:id="rId18"/>
    <p:sldId id="302" r:id="rId19"/>
    <p:sldId id="303" r:id="rId20"/>
    <p:sldId id="298" r:id="rId21"/>
    <p:sldId id="269" r:id="rId22"/>
    <p:sldId id="270" r:id="rId23"/>
    <p:sldId id="271" r:id="rId24"/>
    <p:sldId id="272" r:id="rId25"/>
    <p:sldId id="273" r:id="rId26"/>
    <p:sldId id="274" r:id="rId27"/>
    <p:sldId id="276" r:id="rId28"/>
    <p:sldId id="277" r:id="rId29"/>
    <p:sldId id="278" r:id="rId30"/>
    <p:sldId id="279" r:id="rId31"/>
    <p:sldId id="280" r:id="rId32"/>
    <p:sldId id="281" r:id="rId33"/>
    <p:sldId id="307" r:id="rId34"/>
    <p:sldId id="282" r:id="rId35"/>
    <p:sldId id="283" r:id="rId36"/>
    <p:sldId id="284" r:id="rId37"/>
    <p:sldId id="285" r:id="rId38"/>
    <p:sldId id="286" r:id="rId39"/>
    <p:sldId id="308" r:id="rId40"/>
    <p:sldId id="287" r:id="rId41"/>
    <p:sldId id="292" r:id="rId42"/>
    <p:sldId id="293" r:id="rId43"/>
    <p:sldId id="294" r:id="rId44"/>
    <p:sldId id="295" r:id="rId45"/>
    <p:sldId id="288" r:id="rId46"/>
    <p:sldId id="289" r:id="rId47"/>
    <p:sldId id="290" r:id="rId48"/>
    <p:sldId id="291" r:id="rId49"/>
    <p:sldId id="296" r:id="rId50"/>
    <p:sldId id="306" r:id="rId51"/>
    <p:sldId id="29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2966" autoAdjust="0"/>
  </p:normalViewPr>
  <p:slideViewPr>
    <p:cSldViewPr>
      <p:cViewPr varScale="1">
        <p:scale>
          <a:sx n="60" d="100"/>
          <a:sy n="60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B245A-D757-4C20-9625-7F18C631E10B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651F2-8A20-4857-AD09-96BA530CA0D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51F2-8A20-4857-AD09-96BA530CA0DC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51F2-8A20-4857-AD09-96BA530CA0DC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51F2-8A20-4857-AD09-96BA530CA0DC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AB28-DF0A-44F0-8161-952F82E06060}" type="datetimeFigureOut">
              <a:rPr lang="en-IN" smtClean="0"/>
              <a:pPr/>
              <a:t>25-07-2012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1503-058E-41A2-AF68-F92DFBBAEBB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650503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8800" b="1" dirty="0" smtClean="0"/>
              <a:t>HISTORY TAKING</a:t>
            </a:r>
          </a:p>
          <a:p>
            <a:endParaRPr lang="en-US" sz="4800" b="1" dirty="0"/>
          </a:p>
          <a:p>
            <a:r>
              <a:rPr lang="en-US" sz="4400" b="1" dirty="0" smtClean="0"/>
              <a:t>     </a:t>
            </a:r>
          </a:p>
          <a:p>
            <a:r>
              <a:rPr lang="en-US" sz="4400" b="1" dirty="0" smtClean="0"/>
              <a:t>     </a:t>
            </a:r>
            <a:r>
              <a:rPr lang="en-US" sz="3200" b="1" dirty="0" smtClean="0"/>
              <a:t>Dr. Don Gregory</a:t>
            </a:r>
          </a:p>
          <a:p>
            <a:r>
              <a:rPr lang="en-US" sz="3200" b="1" dirty="0" smtClean="0"/>
              <a:t>                  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year Junior Resident</a:t>
            </a:r>
          </a:p>
          <a:p>
            <a:r>
              <a:rPr lang="en-US" sz="3200" b="1" dirty="0" smtClean="0"/>
              <a:t>                            </a:t>
            </a:r>
            <a:r>
              <a:rPr lang="en-US" sz="3200" b="1" dirty="0" smtClean="0"/>
              <a:t>Dept. </a:t>
            </a:r>
            <a:r>
              <a:rPr lang="en-US" sz="3200" b="1" dirty="0" smtClean="0"/>
              <a:t>of TB &amp; Chest Diseases</a:t>
            </a:r>
          </a:p>
          <a:p>
            <a:r>
              <a:rPr lang="en-US" sz="3200" b="1" dirty="0" smtClean="0"/>
              <a:t>                              Govt</a:t>
            </a:r>
            <a:r>
              <a:rPr lang="en-US" sz="3200" b="1" dirty="0" smtClean="0"/>
              <a:t>. Medical </a:t>
            </a:r>
            <a:r>
              <a:rPr lang="en-US" sz="3200" b="1" dirty="0" smtClean="0"/>
              <a:t>College, Patiala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Depending on which system or systems are </a:t>
            </a:r>
            <a:r>
              <a:rPr lang="en-US" dirty="0" smtClean="0"/>
              <a:t>involved </a:t>
            </a:r>
            <a:r>
              <a:rPr lang="en-US" dirty="0" smtClean="0"/>
              <a:t>on the basis of patient’s history, specific interrogation is done with a view to elicit maximum information about that </a:t>
            </a:r>
            <a:r>
              <a:rPr lang="en-US" dirty="0" err="1" smtClean="0"/>
              <a:t>system.eg:If</a:t>
            </a:r>
            <a:r>
              <a:rPr lang="en-US" dirty="0" smtClean="0"/>
              <a:t> </a:t>
            </a:r>
            <a:r>
              <a:rPr lang="en-US" dirty="0" smtClean="0"/>
              <a:t>patient has h/o cough, </a:t>
            </a:r>
            <a:r>
              <a:rPr lang="en-US" dirty="0" err="1" smtClean="0"/>
              <a:t>hemoptysis</a:t>
            </a:r>
            <a:r>
              <a:rPr lang="en-US" dirty="0" smtClean="0"/>
              <a:t>  then suspicion would fall on respiratory system involvement and questioning is directed towards its other related </a:t>
            </a:r>
            <a:r>
              <a:rPr lang="en-US" dirty="0" smtClean="0"/>
              <a:t>symptoms.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Symptoms related to other systems is enquired to include  or rule out multisystem involvement (Negative History extraction)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ATT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Patient should be asked about any previous intake of </a:t>
            </a:r>
            <a:r>
              <a:rPr lang="en-US" dirty="0" err="1" smtClean="0"/>
              <a:t>ATT.If</a:t>
            </a:r>
            <a:r>
              <a:rPr lang="en-US" dirty="0" smtClean="0"/>
              <a:t> yes, following questions are asked: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Source from where drugs taken?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Sputum microscopy and its results/reports?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X-ray done?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Type of treatment taken and its duration?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Sputum microscopy result at the end of treatment?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Cause of irregularity in t/t if any?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dirty="0" smtClean="0"/>
              <a:t>Past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900" i="1" dirty="0" smtClean="0"/>
              <a:t>      </a:t>
            </a:r>
            <a:r>
              <a:rPr lang="en-US" sz="2600" i="1" dirty="0" smtClean="0"/>
              <a:t>This includes a review of: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history of similar illness in the past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past illness with a pointed reference to entities like Rheumatic fever, IHD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DM/HTN/asthma/epilepsy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childhood illness of </a:t>
            </a:r>
            <a:r>
              <a:rPr lang="en-US" sz="2600" i="1" dirty="0" err="1" smtClean="0"/>
              <a:t>exanthematous</a:t>
            </a:r>
            <a:r>
              <a:rPr lang="en-US" sz="2600" i="1" dirty="0" smtClean="0"/>
              <a:t> fevers </a:t>
            </a:r>
            <a:r>
              <a:rPr lang="en-US" sz="2600" i="1" dirty="0" err="1" smtClean="0"/>
              <a:t>eg:chicken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pox,measles</a:t>
            </a:r>
            <a:endParaRPr lang="en-US" sz="2600" i="1" dirty="0" smtClean="0"/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traumatic </a:t>
            </a:r>
            <a:r>
              <a:rPr lang="en-US" sz="2600" i="1" dirty="0" smtClean="0"/>
              <a:t>lesions-pleural thickening can be a result of chest trauma.</a:t>
            </a:r>
            <a:endParaRPr lang="en-US" sz="2600" i="1" dirty="0" smtClean="0"/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surgical intervention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blood transfusions and if any reactions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drug reactions/allergies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Any H/o sexual exposure</a:t>
            </a:r>
          </a:p>
          <a:p>
            <a:pPr>
              <a:buFont typeface="Wingdings" pitchFamily="2" charset="2"/>
              <a:buChar char="ü"/>
            </a:pPr>
            <a:r>
              <a:rPr lang="en-US" sz="2600" i="1" dirty="0" smtClean="0"/>
              <a:t>Countries of residence/travel : certain diseases like malaria , </a:t>
            </a:r>
            <a:r>
              <a:rPr lang="en-US" sz="2600" i="1" dirty="0" err="1" smtClean="0"/>
              <a:t>ankylostomiasis</a:t>
            </a:r>
            <a:r>
              <a:rPr lang="en-US" sz="2600" i="1" dirty="0" smtClean="0"/>
              <a:t>, </a:t>
            </a:r>
            <a:r>
              <a:rPr lang="en-US" sz="2600" i="1" dirty="0" err="1" smtClean="0"/>
              <a:t>amoebiasis</a:t>
            </a:r>
            <a:r>
              <a:rPr lang="en-US" sz="2600" i="1" dirty="0" smtClean="0"/>
              <a:t> and </a:t>
            </a:r>
            <a:r>
              <a:rPr lang="en-US" sz="2600" i="1" dirty="0" err="1" smtClean="0"/>
              <a:t>kala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azar</a:t>
            </a:r>
            <a:r>
              <a:rPr lang="en-US" sz="2600" i="1" dirty="0" smtClean="0"/>
              <a:t> are more prevalent in the tropics and subtropics</a:t>
            </a:r>
          </a:p>
          <a:p>
            <a:pPr>
              <a:buNone/>
            </a:pPr>
            <a:r>
              <a:rPr lang="en-US" sz="1900" i="1" dirty="0" smtClean="0"/>
              <a:t> </a:t>
            </a:r>
            <a:r>
              <a:rPr lang="en-US" sz="1900" i="1" dirty="0" smtClean="0"/>
              <a:t>animal exposure: pigeons-</a:t>
            </a:r>
            <a:r>
              <a:rPr lang="en-US" sz="1900" i="1" dirty="0" err="1" smtClean="0"/>
              <a:t>cryptococcaus,chicken</a:t>
            </a:r>
            <a:r>
              <a:rPr lang="en-US" sz="1900" i="1" dirty="0" smtClean="0"/>
              <a:t>-</a:t>
            </a:r>
            <a:r>
              <a:rPr lang="en-US" sz="1900" i="1" dirty="0" err="1" smtClean="0"/>
              <a:t>histoplasmosis,parrots</a:t>
            </a:r>
            <a:r>
              <a:rPr lang="en-US" sz="1900" i="1" dirty="0" smtClean="0"/>
              <a:t>-</a:t>
            </a:r>
            <a:r>
              <a:rPr lang="en-US" sz="1900" i="1" dirty="0" err="1" smtClean="0"/>
              <a:t>pisstacosis,sheep</a:t>
            </a:r>
            <a:r>
              <a:rPr lang="en-US" sz="1900" i="1" dirty="0" smtClean="0"/>
              <a:t>-Q fever</a:t>
            </a:r>
            <a:endParaRPr lang="en-US" sz="1900" i="1" dirty="0" smtClean="0"/>
          </a:p>
          <a:p>
            <a:pPr>
              <a:buNone/>
            </a:pPr>
            <a:endParaRPr lang="en-US" sz="1900" i="1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/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Importance of  extracting  </a:t>
            </a:r>
            <a:r>
              <a:rPr lang="en-US" b="1" i="1" dirty="0" smtClean="0"/>
              <a:t>an </a:t>
            </a:r>
            <a:r>
              <a:rPr lang="en-US" b="1" i="1" dirty="0" smtClean="0"/>
              <a:t>accurate past history 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The existing illness may be related to or be a sequel of some past illness such as TB, Rheumatic fever ,IHD, syphilis, encephalitis or meningitis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History of asthma, malaria ,gout, epilepsy, </a:t>
            </a:r>
            <a:r>
              <a:rPr lang="en-US" i="1" dirty="0" err="1" smtClean="0"/>
              <a:t>amoebiasis</a:t>
            </a:r>
            <a:r>
              <a:rPr lang="en-US" i="1" dirty="0" smtClean="0"/>
              <a:t>, </a:t>
            </a:r>
            <a:r>
              <a:rPr lang="en-US" i="1" dirty="0" err="1" smtClean="0"/>
              <a:t>urticaria</a:t>
            </a:r>
            <a:r>
              <a:rPr lang="en-US" i="1" dirty="0" smtClean="0"/>
              <a:t> have a tendency to relapse/recurrence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Complications of  uncontrolled states of DM, HTN can occur</a:t>
            </a:r>
          </a:p>
          <a:p>
            <a:pPr>
              <a:buFont typeface="Wingdings" pitchFamily="2" charset="2"/>
              <a:buChar char="Ø"/>
            </a:pPr>
            <a:r>
              <a:rPr lang="en-US" i="1" dirty="0" smtClean="0"/>
              <a:t>HIV infection can cause opportunistic infections</a:t>
            </a:r>
          </a:p>
          <a:p>
            <a:pPr>
              <a:buNone/>
            </a:pPr>
            <a:endParaRPr lang="en-US" i="1" dirty="0" smtClean="0"/>
          </a:p>
          <a:p>
            <a:pPr>
              <a:buFont typeface="Wingdings" pitchFamily="2" charset="2"/>
              <a:buChar char="ü"/>
            </a:pPr>
            <a:r>
              <a:rPr lang="en-US" i="1" dirty="0" smtClean="0"/>
              <a:t>If any past illness is present, enquiry is to be done regarding treatment received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268760"/>
          </a:xfrm>
        </p:spPr>
        <p:txBody>
          <a:bodyPr/>
          <a:lstStyle/>
          <a:p>
            <a:r>
              <a:rPr lang="en-US" dirty="0" smtClean="0"/>
              <a:t>Treatment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This should include all previous  medical and surgical treatment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Details of drugs taken including analgesics ,psychotropic drugs and of previous surgery and radiotherapy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drug allergy/ untoward reaction if  occurred is to be enquired  regarding its nature and severity so that same medication can be avoided in the patient in the future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medication that the patient may be continuing to take to the present date need to be asked to avoid any adverse drug reactions when new drugs are introduced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H/o intake of OCP and </a:t>
            </a:r>
            <a:r>
              <a:rPr lang="en-US" dirty="0" err="1" smtClean="0"/>
              <a:t>antiepileptics</a:t>
            </a:r>
            <a:r>
              <a:rPr lang="en-US" dirty="0" smtClean="0"/>
              <a:t> needs to be enquired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 regarding any long term anticoagulant therapy need to be asked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Antibiotics like </a:t>
            </a:r>
            <a:r>
              <a:rPr lang="en-US" dirty="0" err="1" smtClean="0"/>
              <a:t>macrolides</a:t>
            </a:r>
            <a:r>
              <a:rPr lang="en-US" dirty="0" smtClean="0"/>
              <a:t> and </a:t>
            </a:r>
            <a:r>
              <a:rPr lang="en-US" dirty="0" err="1" smtClean="0"/>
              <a:t>quinolones</a:t>
            </a:r>
            <a:r>
              <a:rPr lang="en-US" dirty="0" smtClean="0"/>
              <a:t> in recent past warrants use of different class of antibiotics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 regarding use of steroids need to be asked </a:t>
            </a:r>
            <a:r>
              <a:rPr lang="en-US" dirty="0" smtClean="0"/>
              <a:t> with its </a:t>
            </a:r>
            <a:r>
              <a:rPr lang="en-US" dirty="0" smtClean="0"/>
              <a:t>duration and </a:t>
            </a:r>
            <a:r>
              <a:rPr lang="en-US" dirty="0" smtClean="0"/>
              <a:t>dosage.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en-US" dirty="0" smtClean="0"/>
              <a:t>Family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The family history affords information about the genotype or ”Inherited make-up” of the patient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Knowledge of an illness in the family can lead to early detection and treatment </a:t>
            </a: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Information about the immediate family may also have considerable bearing on the patient’s symptoms. Enquiry should be made regarding disease state in family </a:t>
            </a:r>
            <a:r>
              <a:rPr lang="en-IN" dirty="0" err="1" smtClean="0"/>
              <a:t>members,any</a:t>
            </a:r>
            <a:r>
              <a:rPr lang="en-IN" dirty="0" smtClean="0"/>
              <a:t> early deaths in family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Disease in several members of family can be due to inheritance, contact, contagiousness or common environmental factors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When there is suspicion of a familial disorder, it is helpful to construct a family tree. If the pattern of inheritance suggests a recessive trait, ask whether the parents were related – in particular whether they were first cousins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Common diseases expressed in families include </a:t>
            </a:r>
            <a:r>
              <a:rPr lang="en-IN" dirty="0" err="1" smtClean="0"/>
              <a:t>Hyperlipidaemia</a:t>
            </a:r>
            <a:r>
              <a:rPr lang="en-IN" dirty="0" smtClean="0"/>
              <a:t> (IHD), DM, HTN, asthma, Myopia,  Alcoholism, Depression, Osteoporosis, cancers , etc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dirty="0" smtClean="0"/>
              <a:t>Personal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Education</a:t>
            </a:r>
            <a:r>
              <a:rPr lang="en-US" sz="36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Gives information regarding highest degree attained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Helps to know the age at which patient left school</a:t>
            </a:r>
            <a:r>
              <a:rPr lang="en-IN" sz="36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Helps in assessing diseases and disorders causing intellectual deterioration and social function</a:t>
            </a:r>
            <a:endParaRPr lang="en-US" sz="3600" dirty="0" smtClean="0"/>
          </a:p>
          <a:p>
            <a:pPr>
              <a:buFont typeface="Wingdings" pitchFamily="2" charset="2"/>
              <a:buChar char="ü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Occupation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Helps to assess his economic status</a:t>
            </a:r>
            <a:endParaRPr lang="en-US" sz="3600" b="1" dirty="0" smtClean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Frequent job changes or chronic unemployment may </a:t>
            </a:r>
            <a:r>
              <a:rPr lang="en-IN" sz="3600" dirty="0" smtClean="0"/>
              <a:t>reflect </a:t>
            </a:r>
            <a:r>
              <a:rPr lang="en-IN" sz="3600" dirty="0" smtClean="0"/>
              <a:t>both socioeconomic circumstances and the patient’s personality 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Gives a clue to exposure to Occupational hazards </a:t>
            </a:r>
            <a:r>
              <a:rPr lang="en-IN" sz="3600" dirty="0" smtClean="0"/>
              <a:t> </a:t>
            </a:r>
            <a:r>
              <a:rPr lang="en-IN" sz="3600" dirty="0" err="1" smtClean="0"/>
              <a:t>eg</a:t>
            </a:r>
            <a:endParaRPr lang="en-IN" sz="3600" dirty="0" smtClean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Farmers-</a:t>
            </a:r>
            <a:r>
              <a:rPr lang="en-IN" sz="3600" dirty="0" err="1" smtClean="0"/>
              <a:t>EAA,moulds,parasitic</a:t>
            </a:r>
            <a:r>
              <a:rPr lang="en-IN" sz="3600" dirty="0" smtClean="0"/>
              <a:t> lung disease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Mining-</a:t>
            </a:r>
            <a:r>
              <a:rPr lang="en-IN" sz="3600" dirty="0" err="1" smtClean="0"/>
              <a:t>silicosis,complicated</a:t>
            </a:r>
            <a:r>
              <a:rPr lang="en-IN" sz="3600" dirty="0" smtClean="0"/>
              <a:t> TB</a:t>
            </a:r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Other non organic exposures like </a:t>
            </a:r>
            <a:r>
              <a:rPr lang="en-IN" sz="3600" dirty="0" err="1" smtClean="0"/>
              <a:t>coal,asbestos</a:t>
            </a:r>
            <a:r>
              <a:rPr lang="en-IN" sz="3600" dirty="0" smtClean="0"/>
              <a:t> lead to pneumoconiosis.</a:t>
            </a:r>
            <a:endParaRPr lang="en-IN" sz="3600" dirty="0" smtClean="0"/>
          </a:p>
          <a:p>
            <a:pPr>
              <a:buFont typeface="Wingdings" pitchFamily="2" charset="2"/>
              <a:buChar char="ü"/>
            </a:pPr>
            <a:r>
              <a:rPr lang="en-IN" sz="3600" dirty="0" smtClean="0"/>
              <a:t>Other problems such as depression, chronic fatigue syndrome and general malaise may also be blamed on working conditions</a:t>
            </a:r>
          </a:p>
          <a:p>
            <a:pPr>
              <a:buFont typeface="Wingdings" pitchFamily="2" charset="2"/>
              <a:buChar char="ü"/>
            </a:pPr>
            <a:r>
              <a:rPr lang="en-US" sz="3600" dirty="0" smtClean="0"/>
              <a:t>Presence of a disease may make patient unfit  for his occupation </a:t>
            </a:r>
            <a:r>
              <a:rPr lang="en-US" sz="3600" dirty="0" err="1" smtClean="0"/>
              <a:t>eg</a:t>
            </a:r>
            <a:r>
              <a:rPr lang="en-US" sz="3600" dirty="0" smtClean="0"/>
              <a:t>: salmonella infection in food handlers, epilepsy/</a:t>
            </a:r>
            <a:r>
              <a:rPr lang="en-US" sz="3600" dirty="0" err="1" smtClean="0"/>
              <a:t>colour</a:t>
            </a:r>
            <a:r>
              <a:rPr lang="en-US" sz="3600" dirty="0" smtClean="0"/>
              <a:t> blindness in drivers of public </a:t>
            </a:r>
            <a:r>
              <a:rPr lang="en-US" sz="3600" dirty="0" smtClean="0"/>
              <a:t>transport</a:t>
            </a:r>
          </a:p>
          <a:p>
            <a:pPr>
              <a:buFont typeface="Wingdings" pitchFamily="2" charset="2"/>
              <a:buChar char="ü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Marital History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Enquiry is made regarding consanguinity, duration of marriage, health of </a:t>
            </a:r>
            <a:r>
              <a:rPr lang="en-US" dirty="0" err="1" smtClean="0"/>
              <a:t>spouse,no</a:t>
            </a:r>
            <a:r>
              <a:rPr lang="en-US" dirty="0" smtClean="0"/>
              <a:t>. of </a:t>
            </a:r>
            <a:r>
              <a:rPr lang="en-US" dirty="0" smtClean="0"/>
              <a:t>c</a:t>
            </a:r>
            <a:r>
              <a:rPr lang="en-US" dirty="0" smtClean="0"/>
              <a:t>hildren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Infertility may give a clue to the presence of  immotile cilia disorder, CF </a:t>
            </a:r>
            <a:r>
              <a:rPr lang="en-US" dirty="0" smtClean="0"/>
              <a:t>,genital TB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Developmental </a:t>
            </a:r>
            <a:r>
              <a:rPr lang="en-US" dirty="0" smtClean="0"/>
              <a:t>anomalies </a:t>
            </a:r>
            <a:r>
              <a:rPr lang="en-US" dirty="0" smtClean="0"/>
              <a:t>in offspring is enquired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Social </a:t>
            </a:r>
            <a:r>
              <a:rPr lang="en-US" b="1" dirty="0" smtClean="0"/>
              <a:t>history</a:t>
            </a:r>
            <a:r>
              <a:rPr lang="en-US" dirty="0" smtClean="0"/>
              <a:t>-pets for HP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Housing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Housing conditions, no of family members, water facilities ,</a:t>
            </a:r>
            <a:r>
              <a:rPr lang="en-US" dirty="0" smtClean="0"/>
              <a:t>sanitation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Overcrowding can be a cause for TB, pneumonia.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Appetite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 Sleep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Bowel and bladder regularity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Sexual </a:t>
            </a:r>
            <a:r>
              <a:rPr lang="en-US" b="1" dirty="0" err="1" smtClean="0"/>
              <a:t>behaviour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Enquiry Important mainly in long distant truck drivers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h/o STD and HIV need to be enquired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Habits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Enquire h/o smoking/alcohol/tobacco/drug abuse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smoker ,calculate pack years or smoking index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Pack yr=</a:t>
            </a:r>
            <a:r>
              <a:rPr lang="en-US" sz="2800" dirty="0" err="1" smtClean="0"/>
              <a:t>no.of</a:t>
            </a:r>
            <a:r>
              <a:rPr lang="en-US" sz="2800" dirty="0" smtClean="0"/>
              <a:t> cigarette packs smoked per day*</a:t>
            </a:r>
            <a:r>
              <a:rPr lang="en-US" sz="2800" dirty="0" err="1" smtClean="0"/>
              <a:t>no.of</a:t>
            </a:r>
            <a:r>
              <a:rPr lang="en-US" sz="2800" dirty="0" smtClean="0"/>
              <a:t> yrs</a:t>
            </a:r>
          </a:p>
          <a:p>
            <a:pPr>
              <a:buNone/>
            </a:pPr>
            <a:r>
              <a:rPr lang="en-US" sz="2800" dirty="0" smtClean="0"/>
              <a:t>    smoking index=</a:t>
            </a:r>
            <a:r>
              <a:rPr lang="en-US" sz="2800" dirty="0" err="1" smtClean="0"/>
              <a:t>no.of</a:t>
            </a:r>
            <a:r>
              <a:rPr lang="en-US" sz="2800" dirty="0" smtClean="0"/>
              <a:t> cigarettes smoked per day*</a:t>
            </a:r>
            <a:r>
              <a:rPr lang="en-US" sz="2800" dirty="0" err="1" smtClean="0"/>
              <a:t>no.of</a:t>
            </a:r>
            <a:r>
              <a:rPr lang="en-US" sz="2800" dirty="0" smtClean="0"/>
              <a:t> yrs</a:t>
            </a:r>
          </a:p>
          <a:p>
            <a:pPr>
              <a:buNone/>
            </a:pPr>
            <a:r>
              <a:rPr lang="en-US" dirty="0" smtClean="0"/>
              <a:t>    A pack year of &gt;40 OR smoking index of &gt;400 is a risk for </a:t>
            </a:r>
            <a:r>
              <a:rPr lang="en-US" dirty="0" err="1" smtClean="0"/>
              <a:t>Bronchogenic</a:t>
            </a:r>
            <a:r>
              <a:rPr lang="en-US" dirty="0" smtClean="0"/>
              <a:t> </a:t>
            </a:r>
            <a:r>
              <a:rPr lang="en-US" dirty="0" smtClean="0"/>
              <a:t>carcinoma</a:t>
            </a:r>
          </a:p>
          <a:p>
            <a:pPr>
              <a:buNone/>
            </a:pPr>
            <a:r>
              <a:rPr lang="en-US" dirty="0" err="1" smtClean="0"/>
              <a:t>Chullah</a:t>
            </a:r>
            <a:r>
              <a:rPr lang="en-US" dirty="0" smtClean="0"/>
              <a:t> exposure  and passive smoking in females must be asked for.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</a:t>
            </a:r>
            <a:r>
              <a:rPr lang="en-US" dirty="0" smtClean="0"/>
              <a:t>f alcoholic, calculate units of alcohol consumed.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IN" b="1" dirty="0" smtClean="0"/>
              <a:t>1 unit is equal to </a:t>
            </a:r>
            <a:r>
              <a:rPr lang="en-IN" dirty="0" smtClean="0"/>
              <a:t>1/2 a pint of beer/ 1 glass of sherry/ 1 glass of wine/1 standard measure of spirits</a:t>
            </a:r>
          </a:p>
          <a:p>
            <a:r>
              <a:rPr lang="en-IN" dirty="0" smtClean="0"/>
              <a:t>Alcoholics are more prone for aspiration, lung </a:t>
            </a:r>
            <a:r>
              <a:rPr lang="en-IN" dirty="0" err="1" smtClean="0"/>
              <a:t>abscess,hypoventilation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Drug addicts may develop </a:t>
            </a:r>
            <a:r>
              <a:rPr lang="en-IN" dirty="0" err="1" smtClean="0"/>
              <a:t>HIV,hepatitis,septic</a:t>
            </a:r>
            <a:r>
              <a:rPr lang="en-IN" dirty="0" smtClean="0"/>
              <a:t> </a:t>
            </a:r>
            <a:r>
              <a:rPr lang="en-IN" dirty="0" err="1" smtClean="0"/>
              <a:t>embolism,respiratory</a:t>
            </a:r>
            <a:r>
              <a:rPr lang="en-IN" dirty="0" smtClean="0"/>
              <a:t> depression.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HISTORY is a record or recitation of the patient’s symptoms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 err="1" smtClean="0"/>
              <a:t>diagnosis,the</a:t>
            </a:r>
            <a:r>
              <a:rPr lang="en-US" dirty="0" smtClean="0"/>
              <a:t> medical history is all- </a:t>
            </a:r>
            <a:r>
              <a:rPr lang="en-US" dirty="0" err="1" smtClean="0"/>
              <a:t>important,frequently</a:t>
            </a:r>
            <a:r>
              <a:rPr lang="en-US" dirty="0" smtClean="0"/>
              <a:t> surpassing in its diagnostic importance even a thorough physical examination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 taking is an art .The ability to elicit a good history comes with years of experience and knowledge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 taking helps to form a healthy Doctor-patient relationship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also builds up the patient’s confidence and trust in his doctor</a:t>
            </a:r>
          </a:p>
          <a:p>
            <a:pPr>
              <a:buFont typeface="Wingdings" pitchFamily="2" charset="2"/>
              <a:buChar char="Ø"/>
            </a:pP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Menstrual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Age of menarche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Menstrual cycle 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no of days of bleeding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duration of cycle,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associated pain and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regularity of cycles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menstruation related chest pain : R/o pulmonary endometriosis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Any h/o </a:t>
            </a:r>
            <a:r>
              <a:rPr lang="en-US" dirty="0" err="1" smtClean="0"/>
              <a:t>amenorrhoea</a:t>
            </a:r>
            <a:r>
              <a:rPr lang="en-US" dirty="0" smtClean="0"/>
              <a:t> : R/o pregnancy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Obstetric history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Main Symptoms in Respiratory Diseases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Cough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Breathlessness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Chest pain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Hemoptysis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Fever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Hoarseness of voice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Hiccups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908720"/>
          </a:xfrm>
        </p:spPr>
        <p:txBody>
          <a:bodyPr>
            <a:normAutofit/>
          </a:bodyPr>
          <a:lstStyle/>
          <a:p>
            <a:r>
              <a:rPr lang="en-US" dirty="0" smtClean="0"/>
              <a:t>COUGH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62500" lnSpcReduction="20000"/>
          </a:bodyPr>
          <a:lstStyle/>
          <a:p>
            <a:r>
              <a:rPr lang="en-US" sz="3600" dirty="0" smtClean="0"/>
              <a:t>Cough is a sudden and variable expiratory thrust of air from the lungs and through the air </a:t>
            </a:r>
            <a:r>
              <a:rPr lang="en-US" sz="3600" dirty="0" err="1" smtClean="0"/>
              <a:t>passages,associated</a:t>
            </a:r>
            <a:r>
              <a:rPr lang="en-US" sz="3600" dirty="0" smtClean="0"/>
              <a:t> with </a:t>
            </a:r>
            <a:r>
              <a:rPr lang="en-US" sz="3600" dirty="0" err="1" smtClean="0"/>
              <a:t>phonation,which</a:t>
            </a:r>
            <a:r>
              <a:rPr lang="en-US" sz="3600" dirty="0" smtClean="0"/>
              <a:t> momentarily interrupt the physiological pattern of breathing</a:t>
            </a:r>
          </a:p>
          <a:p>
            <a:r>
              <a:rPr lang="en-US" sz="3600" dirty="0" smtClean="0"/>
              <a:t>Its a </a:t>
            </a:r>
            <a:r>
              <a:rPr lang="en-US" sz="3600" dirty="0" smtClean="0"/>
              <a:t>defense </a:t>
            </a:r>
            <a:r>
              <a:rPr lang="en-US" sz="3600" dirty="0" smtClean="0"/>
              <a:t>mechanism of the body to keep lower respiratory passages clear</a:t>
            </a:r>
          </a:p>
          <a:p>
            <a:r>
              <a:rPr lang="en-IN" sz="3600" dirty="0" smtClean="0"/>
              <a:t>The cough begins with a rapid inspiration, </a:t>
            </a:r>
            <a:r>
              <a:rPr lang="en-IN" sz="3600" dirty="0" smtClean="0"/>
              <a:t>followed in </a:t>
            </a:r>
            <a:r>
              <a:rPr lang="en-IN" sz="3600" dirty="0" smtClean="0"/>
              <a:t>rapid </a:t>
            </a:r>
            <a:r>
              <a:rPr lang="en-IN" sz="3600" dirty="0" smtClean="0"/>
              <a:t> sequence by </a:t>
            </a:r>
            <a:r>
              <a:rPr lang="en-IN" sz="3600" dirty="0" smtClean="0"/>
              <a:t>closure of the glottis, contraction of the abdominal and thoracic expiratory muscles, abrupt increase in pleural and intrapulmonary pressures, sudden opening of </a:t>
            </a:r>
            <a:r>
              <a:rPr lang="en-IN" sz="3600" dirty="0" smtClean="0"/>
              <a:t>the glottis </a:t>
            </a:r>
            <a:r>
              <a:rPr lang="en-IN" sz="3600" dirty="0" smtClean="0"/>
              <a:t>and expulsion of a burst of air from the mouth .The high </a:t>
            </a:r>
            <a:r>
              <a:rPr lang="en-IN" sz="3600" dirty="0" err="1" smtClean="0"/>
              <a:t>intrathoracic</a:t>
            </a:r>
            <a:r>
              <a:rPr lang="en-IN" sz="3600" dirty="0" smtClean="0"/>
              <a:t> </a:t>
            </a:r>
            <a:r>
              <a:rPr lang="en-IN" sz="3600" dirty="0" smtClean="0"/>
              <a:t>pressures </a:t>
            </a:r>
            <a:r>
              <a:rPr lang="en-IN" sz="3600" dirty="0" smtClean="0"/>
              <a:t>which often exceed 100 to 200 mmHg, increase the velocity of airflow through the airways, hastening the propulsion of the offending particles and producing the sound of a cough by setting into vibration airway secretions, the </a:t>
            </a:r>
            <a:r>
              <a:rPr lang="en-IN" sz="3600" dirty="0" err="1" smtClean="0"/>
              <a:t>tracheobronchial</a:t>
            </a:r>
            <a:r>
              <a:rPr lang="en-IN" sz="3600" dirty="0" smtClean="0"/>
              <a:t> walls, and the adjacent parenchyma</a:t>
            </a:r>
          </a:p>
          <a:p>
            <a:pPr>
              <a:buNone/>
            </a:pPr>
            <a:r>
              <a:rPr lang="en-US" sz="3600" dirty="0" smtClean="0"/>
              <a:t>     AFF:CN V(</a:t>
            </a:r>
            <a:r>
              <a:rPr lang="en-US" sz="3600" dirty="0" err="1" smtClean="0"/>
              <a:t>nose,sinuses</a:t>
            </a:r>
            <a:r>
              <a:rPr lang="en-US" sz="3600" dirty="0" smtClean="0"/>
              <a:t>),IX(</a:t>
            </a:r>
            <a:r>
              <a:rPr lang="en-US" sz="3600" dirty="0" err="1" smtClean="0"/>
              <a:t>post.pharynx</a:t>
            </a:r>
            <a:r>
              <a:rPr lang="en-US" sz="3600" dirty="0" smtClean="0"/>
              <a:t>),X(pericardium),</a:t>
            </a:r>
            <a:r>
              <a:rPr lang="en-US" sz="3600" dirty="0" err="1" smtClean="0"/>
              <a:t>phrenic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     </a:t>
            </a:r>
            <a:r>
              <a:rPr lang="en-US" sz="3600" dirty="0" err="1" smtClean="0"/>
              <a:t>CENTRE:Medulla</a:t>
            </a: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     </a:t>
            </a:r>
            <a:r>
              <a:rPr lang="en-US" sz="3600" dirty="0" err="1" smtClean="0"/>
              <a:t>EFF:spinal</a:t>
            </a:r>
            <a:r>
              <a:rPr lang="en-US" sz="3600" dirty="0" smtClean="0"/>
              <a:t> motor(exp muscles),CN X(</a:t>
            </a:r>
            <a:r>
              <a:rPr lang="en-US" sz="3600" dirty="0" err="1" smtClean="0"/>
              <a:t>larynx,trachea,bronchi</a:t>
            </a:r>
            <a:r>
              <a:rPr lang="en-US" sz="3600" dirty="0" smtClean="0"/>
              <a:t>),</a:t>
            </a:r>
            <a:r>
              <a:rPr lang="en-US" sz="3600" dirty="0" err="1" smtClean="0"/>
              <a:t>phrenic</a:t>
            </a:r>
            <a:r>
              <a:rPr lang="en-US" sz="3600" dirty="0" smtClean="0"/>
              <a:t> N</a:t>
            </a:r>
            <a:endParaRPr lang="en-US" sz="3600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dirty="0" smtClean="0"/>
              <a:t>Causes of cough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Infections of respiratory tract</a:t>
            </a:r>
            <a:r>
              <a:rPr lang="en-IN" sz="2800" dirty="0" smtClean="0"/>
              <a:t>: acute (</a:t>
            </a:r>
            <a:r>
              <a:rPr lang="en-IN" sz="2800" dirty="0" err="1" smtClean="0"/>
              <a:t>laryngitis,tracheitis</a:t>
            </a:r>
            <a:r>
              <a:rPr lang="en-IN" sz="2800" dirty="0" smtClean="0"/>
              <a:t>),chronic(</a:t>
            </a:r>
            <a:r>
              <a:rPr lang="en-IN" sz="2800" dirty="0" err="1" smtClean="0"/>
              <a:t>Pulm</a:t>
            </a:r>
            <a:r>
              <a:rPr lang="en-IN" sz="2800" dirty="0" smtClean="0"/>
              <a:t> </a:t>
            </a:r>
            <a:r>
              <a:rPr lang="en-IN" sz="2800" dirty="0" err="1" smtClean="0"/>
              <a:t>TB,Bronchiectasis</a:t>
            </a:r>
            <a:r>
              <a:rPr lang="en-IN" sz="28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Mechanical irritation of respiratory </a:t>
            </a:r>
            <a:r>
              <a:rPr lang="en-US" sz="2800" dirty="0" err="1" smtClean="0"/>
              <a:t>tract:FB,inhalation</a:t>
            </a:r>
            <a:r>
              <a:rPr lang="en-US" sz="2800" dirty="0" smtClean="0"/>
              <a:t> of irritant </a:t>
            </a:r>
            <a:r>
              <a:rPr lang="en-US" sz="2800" dirty="0" err="1" smtClean="0"/>
              <a:t>gases,bronchogenic</a:t>
            </a:r>
            <a:r>
              <a:rPr lang="en-US" sz="2800" dirty="0" smtClean="0"/>
              <a:t> carcinoma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Reflex </a:t>
            </a:r>
            <a:r>
              <a:rPr lang="en-US" sz="2800" dirty="0" err="1" smtClean="0"/>
              <a:t>causes:irritation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vagus,FB</a:t>
            </a:r>
            <a:r>
              <a:rPr lang="en-US" sz="2800" dirty="0" smtClean="0"/>
              <a:t>/wax in EAC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Extrapulmonary</a:t>
            </a:r>
            <a:r>
              <a:rPr lang="en-US" sz="2800" dirty="0" smtClean="0"/>
              <a:t> </a:t>
            </a:r>
            <a:r>
              <a:rPr lang="en-US" sz="2800" dirty="0" err="1" smtClean="0"/>
              <a:t>causes:these</a:t>
            </a:r>
            <a:r>
              <a:rPr lang="en-US" sz="2800" dirty="0" smtClean="0"/>
              <a:t> induce cough through pressure on trachea/</a:t>
            </a:r>
            <a:r>
              <a:rPr lang="en-US" sz="2800" dirty="0" err="1" smtClean="0"/>
              <a:t>bronchus,infiltration</a:t>
            </a:r>
            <a:r>
              <a:rPr lang="en-US" sz="2800" dirty="0" smtClean="0"/>
              <a:t> of </a:t>
            </a:r>
            <a:r>
              <a:rPr lang="en-US" sz="2800" dirty="0" err="1" smtClean="0"/>
              <a:t>resp</a:t>
            </a:r>
            <a:r>
              <a:rPr lang="en-US" sz="2800" dirty="0" smtClean="0"/>
              <a:t> tract or secondary involvement of lung parenchyma </a:t>
            </a:r>
            <a:r>
              <a:rPr lang="en-US" sz="2800" dirty="0" err="1" smtClean="0"/>
              <a:t>eg:diseases</a:t>
            </a:r>
            <a:r>
              <a:rPr lang="en-US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 err="1" smtClean="0"/>
              <a:t>pleura,diaphragm</a:t>
            </a:r>
            <a:r>
              <a:rPr lang="en-US" sz="2800" dirty="0" smtClean="0"/>
              <a:t> or </a:t>
            </a:r>
            <a:r>
              <a:rPr lang="en-US" sz="2800" dirty="0" err="1" smtClean="0"/>
              <a:t>esophagus,aortic</a:t>
            </a:r>
            <a:r>
              <a:rPr lang="en-US" sz="2800" dirty="0" smtClean="0"/>
              <a:t> </a:t>
            </a:r>
            <a:r>
              <a:rPr lang="en-US" sz="2800" dirty="0" err="1" smtClean="0"/>
              <a:t>aneurysm,MS,LVF</a:t>
            </a: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Psychogenic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/>
              <a:t>Drug </a:t>
            </a:r>
            <a:r>
              <a:rPr lang="en-US" sz="2800" dirty="0" err="1" smtClean="0"/>
              <a:t>induced:ACE</a:t>
            </a:r>
            <a:r>
              <a:rPr lang="en-US" sz="2800" dirty="0" smtClean="0"/>
              <a:t> Inhibitors</a:t>
            </a:r>
          </a:p>
          <a:p>
            <a:pPr marL="514350" indent="-514350">
              <a:buNone/>
            </a:pPr>
            <a:endParaRPr lang="en-IN" dirty="0" smtClean="0"/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700808"/>
          <a:ext cx="9144000" cy="5282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2"/>
                <a:gridCol w="6444208"/>
              </a:tblGrid>
              <a:tr h="871236">
                <a:tc>
                  <a:txBody>
                    <a:bodyPr/>
                    <a:lstStyle/>
                    <a:p>
                      <a:r>
                        <a:rPr lang="en-US" dirty="0" smtClean="0"/>
                        <a:t>1) Onset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Sudden:asthma,FB,inhalation</a:t>
                      </a:r>
                      <a:r>
                        <a:rPr lang="en-US" baseline="0" dirty="0" smtClean="0"/>
                        <a:t> of irritant gases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Insidious:pulmonary</a:t>
                      </a:r>
                      <a:r>
                        <a:rPr lang="en-US" baseline="0" dirty="0" smtClean="0"/>
                        <a:t> TB</a:t>
                      </a:r>
                      <a:endParaRPr lang="en-IN" dirty="0"/>
                    </a:p>
                  </a:txBody>
                  <a:tcPr/>
                </a:tc>
              </a:tr>
              <a:tr h="72565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2) Dry or</a:t>
                      </a:r>
                      <a:r>
                        <a:rPr lang="en-US" baseline="0" dirty="0" smtClean="0"/>
                        <a:t> productive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Dry:URTI,inhalation</a:t>
                      </a:r>
                      <a:r>
                        <a:rPr lang="en-US" baseline="0" dirty="0" smtClean="0"/>
                        <a:t> of tobacco </a:t>
                      </a:r>
                      <a:r>
                        <a:rPr lang="en-US" baseline="0" dirty="0" err="1" smtClean="0"/>
                        <a:t>smoke,early</a:t>
                      </a:r>
                      <a:r>
                        <a:rPr lang="en-US" baseline="0" dirty="0" smtClean="0"/>
                        <a:t> PTB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Productive:CB,lung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abscess,bronchiectasis</a:t>
                      </a:r>
                      <a:endParaRPr lang="en-IN" dirty="0"/>
                    </a:p>
                  </a:txBody>
                  <a:tcPr/>
                </a:tc>
              </a:tr>
              <a:tr h="851378"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everity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Mild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Irritating/disturbs sleep at night</a:t>
                      </a:r>
                      <a:endParaRPr lang="en-IN" dirty="0"/>
                    </a:p>
                  </a:txBody>
                  <a:tcPr/>
                </a:tc>
              </a:tr>
              <a:tr h="2503546">
                <a:tc>
                  <a:txBody>
                    <a:bodyPr/>
                    <a:lstStyle/>
                    <a:p>
                      <a:r>
                        <a:rPr lang="en-US" dirty="0" smtClean="0"/>
                        <a:t>4)</a:t>
                      </a:r>
                      <a:r>
                        <a:rPr lang="en-US" baseline="0" dirty="0" smtClean="0"/>
                        <a:t> C</a:t>
                      </a:r>
                      <a:r>
                        <a:rPr lang="en-US" dirty="0" smtClean="0"/>
                        <a:t>haracter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Dry</a:t>
                      </a:r>
                      <a:r>
                        <a:rPr lang="en-US" baseline="0" dirty="0" smtClean="0"/>
                        <a:t> and irritable ,max on waking </a:t>
                      </a:r>
                      <a:r>
                        <a:rPr lang="en-US" baseline="0" dirty="0" err="1" smtClean="0"/>
                        <a:t>up</a:t>
                      </a:r>
                      <a:r>
                        <a:rPr lang="en-US" dirty="0" err="1" smtClean="0"/>
                        <a:t>:early</a:t>
                      </a:r>
                      <a:r>
                        <a:rPr lang="en-US" dirty="0" smtClean="0"/>
                        <a:t> PTB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Paroxysmal:Bronchial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asthma,cardiac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failure,whooping</a:t>
                      </a:r>
                      <a:r>
                        <a:rPr lang="en-US" baseline="0" dirty="0" smtClean="0"/>
                        <a:t> cough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With </a:t>
                      </a:r>
                      <a:r>
                        <a:rPr lang="en-US" baseline="0" dirty="0" err="1" smtClean="0"/>
                        <a:t>wheeze:Bronchial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asthma,CB,tropical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eosinophilia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Barking(</a:t>
                      </a:r>
                      <a:r>
                        <a:rPr lang="en-US" baseline="0" dirty="0" err="1" smtClean="0"/>
                        <a:t>harsh,loud,seal</a:t>
                      </a:r>
                      <a:r>
                        <a:rPr lang="en-US" baseline="0" dirty="0" smtClean="0"/>
                        <a:t> like):acute </a:t>
                      </a:r>
                      <a:r>
                        <a:rPr lang="en-US" baseline="0" dirty="0" err="1" smtClean="0"/>
                        <a:t>LTB,hysteria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Bovine(cough loses its explosive </a:t>
                      </a:r>
                      <a:r>
                        <a:rPr lang="en-US" baseline="0" dirty="0" err="1" smtClean="0"/>
                        <a:t>character&amp;becomes</a:t>
                      </a:r>
                      <a:r>
                        <a:rPr lang="en-US" baseline="0" dirty="0" smtClean="0"/>
                        <a:t>          prolonged&amp; wheezing): D/t involvement of RLN by </a:t>
                      </a:r>
                      <a:r>
                        <a:rPr lang="en-US" baseline="0" dirty="0" err="1" smtClean="0"/>
                        <a:t>tumours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Staccato(paroxysm ends in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stridulous</a:t>
                      </a:r>
                      <a:r>
                        <a:rPr lang="en-US" baseline="0" dirty="0" smtClean="0"/>
                        <a:t> inspiration</a:t>
                      </a:r>
                      <a:r>
                        <a:rPr lang="en-US" dirty="0" smtClean="0"/>
                        <a:t>):</a:t>
                      </a:r>
                      <a:r>
                        <a:rPr lang="en-US" dirty="0" err="1" smtClean="0"/>
                        <a:t>pertusis</a:t>
                      </a: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Brassy/</a:t>
                      </a:r>
                      <a:r>
                        <a:rPr lang="en-US" dirty="0" err="1" smtClean="0"/>
                        <a:t>metallic:mediastinal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tumour</a:t>
                      </a:r>
                      <a:r>
                        <a:rPr lang="en-US" dirty="0" smtClean="0"/>
                        <a:t>/aortic aneurysm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737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793"/>
                <a:gridCol w="6444207"/>
              </a:tblGrid>
              <a:tr h="1266552">
                <a:tc>
                  <a:txBody>
                    <a:bodyPr/>
                    <a:lstStyle/>
                    <a:p>
                      <a:r>
                        <a:rPr lang="en-US" dirty="0" smtClean="0"/>
                        <a:t>5)Associated pain/distress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pleurisy, pneumonia, rib</a:t>
                      </a:r>
                      <a:r>
                        <a:rPr lang="en-US" baseline="0" dirty="0" smtClean="0"/>
                        <a:t> fracture</a:t>
                      </a:r>
                      <a:endParaRPr lang="en-IN" dirty="0"/>
                    </a:p>
                  </a:txBody>
                  <a:tcPr/>
                </a:tc>
              </a:tr>
              <a:tr h="1370360">
                <a:tc>
                  <a:txBody>
                    <a:bodyPr/>
                    <a:lstStyle/>
                    <a:p>
                      <a:r>
                        <a:rPr lang="en-US" dirty="0" smtClean="0"/>
                        <a:t>6)Diurnal</a:t>
                      </a:r>
                      <a:r>
                        <a:rPr lang="en-US" baseline="0" dirty="0" smtClean="0"/>
                        <a:t> variation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Early </a:t>
                      </a:r>
                      <a:r>
                        <a:rPr lang="en-US" dirty="0" err="1" smtClean="0"/>
                        <a:t>morning:COPD,PTB,bronchiectasis,allergy</a:t>
                      </a: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Nocturnal:asthma,pulmonary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edema,chronic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                         </a:t>
                      </a:r>
                      <a:r>
                        <a:rPr lang="en-US" dirty="0" err="1" smtClean="0"/>
                        <a:t>sinusitis,diaph.hernia</a:t>
                      </a:r>
                      <a:endParaRPr lang="en-IN" dirty="0"/>
                    </a:p>
                  </a:txBody>
                  <a:tcPr/>
                </a:tc>
              </a:tr>
              <a:tr h="132794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7)Postural</a:t>
                      </a:r>
                      <a:r>
                        <a:rPr lang="en-US" baseline="0" dirty="0" smtClean="0"/>
                        <a:t> variation/relief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I/L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side:pleurisy,pleural</a:t>
                      </a:r>
                      <a:r>
                        <a:rPr lang="en-US" baseline="0" dirty="0" smtClean="0"/>
                        <a:t> effusion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C/L </a:t>
                      </a:r>
                      <a:r>
                        <a:rPr lang="en-US" baseline="0" dirty="0" err="1" smtClean="0"/>
                        <a:t>side:lung</a:t>
                      </a:r>
                      <a:r>
                        <a:rPr lang="en-US" baseline="0" dirty="0" smtClean="0"/>
                        <a:t> abscess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Sitting:LVF,COPD,diaphr.hernia</a:t>
                      </a:r>
                      <a:endParaRPr lang="en-IN" dirty="0"/>
                    </a:p>
                  </a:txBody>
                  <a:tcPr/>
                </a:tc>
              </a:tr>
              <a:tr h="139774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8)Relation to meals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Increases on </a:t>
                      </a:r>
                      <a:r>
                        <a:rPr lang="en-US" dirty="0" err="1" smtClean="0"/>
                        <a:t>deglutition:developmental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anamoly</a:t>
                      </a:r>
                      <a:r>
                        <a:rPr lang="en-US" dirty="0" smtClean="0"/>
                        <a:t>(BEF,TEF)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Increases</a:t>
                      </a:r>
                      <a:r>
                        <a:rPr lang="en-US" baseline="0" dirty="0" smtClean="0"/>
                        <a:t> after </a:t>
                      </a:r>
                      <a:r>
                        <a:rPr lang="en-US" baseline="0" dirty="0" err="1" smtClean="0"/>
                        <a:t>meals:chronic</a:t>
                      </a:r>
                      <a:r>
                        <a:rPr lang="en-US" baseline="0" dirty="0" smtClean="0"/>
                        <a:t> lung disease</a:t>
                      </a:r>
                      <a:endParaRPr lang="en-IN" dirty="0"/>
                    </a:p>
                  </a:txBody>
                  <a:tcPr/>
                </a:tc>
              </a:tr>
              <a:tr h="201401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9)Associated</a:t>
                      </a:r>
                      <a:r>
                        <a:rPr lang="en-US" baseline="0" dirty="0" smtClean="0"/>
                        <a:t> 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Cough </a:t>
                      </a:r>
                      <a:r>
                        <a:rPr lang="en-US" dirty="0" err="1" smtClean="0"/>
                        <a:t>syncope:chronic</a:t>
                      </a:r>
                      <a:r>
                        <a:rPr lang="en-US" baseline="0" dirty="0" smtClean="0"/>
                        <a:t> airway obstruction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Dysphagia:pressure</a:t>
                      </a:r>
                      <a:r>
                        <a:rPr lang="en-US" baseline="0" dirty="0" smtClean="0"/>
                        <a:t> on esophagus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 Change of </a:t>
                      </a:r>
                      <a:r>
                        <a:rPr lang="en-US" baseline="0" dirty="0" err="1" smtClean="0"/>
                        <a:t>voice:pressure</a:t>
                      </a:r>
                      <a:r>
                        <a:rPr lang="en-US" baseline="0" dirty="0" smtClean="0"/>
                        <a:t> on trachea/main bronchus</a:t>
                      </a:r>
                      <a:endParaRPr lang="en-IN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Fever:PTB,pneumonia,lung</a:t>
                      </a:r>
                      <a:r>
                        <a:rPr lang="en-US" baseline="0" dirty="0" smtClean="0"/>
                        <a:t> abscess, UTI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en-US" dirty="0" smtClean="0"/>
              <a:t>EXPECTORATION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Respiratory tract of normal adult produces 100 ml of sputum per day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excess mucus is produced, its coughed out as sputum</a:t>
            </a:r>
          </a:p>
          <a:p>
            <a:pPr>
              <a:buNone/>
            </a:pP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84984"/>
          <a:ext cx="91440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6516216"/>
              </a:tblGrid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1)Quantity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Scanty(&lt; ¼ cup):</a:t>
                      </a:r>
                      <a:r>
                        <a:rPr lang="en-US" sz="2000" baseline="0" dirty="0" smtClean="0"/>
                        <a:t> URI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baseline="0" dirty="0" smtClean="0"/>
                        <a:t>Copious( &gt;¼ cup): </a:t>
                      </a:r>
                      <a:r>
                        <a:rPr lang="en-US" sz="2000" baseline="0" dirty="0" err="1" smtClean="0"/>
                        <a:t>CB,lung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abscess,bronchiectasis,PTB</a:t>
                      </a:r>
                      <a:endParaRPr lang="en-US" sz="2000" baseline="0" dirty="0" smtClean="0"/>
                    </a:p>
                    <a:p>
                      <a:endParaRPr lang="en-IN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2)</a:t>
                      </a:r>
                      <a:r>
                        <a:rPr lang="en-US" sz="2000" dirty="0" err="1" smtClean="0"/>
                        <a:t>Colour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dirty="0" err="1" smtClean="0"/>
                        <a:t>Yellow:due</a:t>
                      </a:r>
                      <a:r>
                        <a:rPr lang="en-US" sz="2000" dirty="0" smtClean="0"/>
                        <a:t> to</a:t>
                      </a:r>
                      <a:r>
                        <a:rPr lang="en-US" sz="2000" baseline="0" dirty="0" smtClean="0"/>
                        <a:t> pus/leucocytes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 smtClean="0"/>
                        <a:t>Green :pseudomonas infection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 err="1" smtClean="0"/>
                        <a:t>Rusty:pneumonia</a:t>
                      </a:r>
                      <a:endParaRPr lang="en-US" sz="2000" baseline="0" dirty="0" smtClean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 err="1" smtClean="0"/>
                        <a:t>Pink,frothy:pulmonary</a:t>
                      </a:r>
                      <a:r>
                        <a:rPr lang="en-US" sz="2000" baseline="0" dirty="0" smtClean="0"/>
                        <a:t> edema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sz="2000" baseline="0" dirty="0" smtClean="0"/>
                        <a:t>Dark </a:t>
                      </a:r>
                      <a:r>
                        <a:rPr lang="en-US" sz="2000" baseline="0" dirty="0" err="1" smtClean="0"/>
                        <a:t>brown:amoebic</a:t>
                      </a:r>
                      <a:r>
                        <a:rPr lang="en-US" sz="2000" baseline="0" dirty="0" smtClean="0"/>
                        <a:t> liver </a:t>
                      </a:r>
                      <a:r>
                        <a:rPr lang="en-US" sz="2000" baseline="0" dirty="0" err="1" smtClean="0"/>
                        <a:t>abscess,lung</a:t>
                      </a:r>
                      <a:r>
                        <a:rPr lang="en-US" sz="2000" baseline="0" dirty="0" smtClean="0"/>
                        <a:t> fluke infection</a:t>
                      </a:r>
                      <a:endParaRPr lang="en-IN" sz="2000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3)consistency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000" dirty="0" smtClean="0"/>
                        <a:t>Thin watery: Pulmonary edema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000" dirty="0" smtClean="0"/>
                        <a:t>Thick viscid: </a:t>
                      </a:r>
                      <a:r>
                        <a:rPr lang="en-US" sz="2000" dirty="0" err="1" smtClean="0"/>
                        <a:t>asthma,CF</a:t>
                      </a:r>
                      <a:endParaRPr lang="en-US" sz="20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sz="2000" dirty="0" smtClean="0"/>
                        <a:t> Casts: </a:t>
                      </a:r>
                      <a:r>
                        <a:rPr lang="en-US" sz="2000" dirty="0" err="1" smtClean="0"/>
                        <a:t>ABPA,asthma</a:t>
                      </a:r>
                      <a:r>
                        <a:rPr lang="en-US" sz="2000" dirty="0" smtClean="0"/>
                        <a:t>, CB, CF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US" sz="2000" dirty="0" smtClean="0"/>
                    </a:p>
                    <a:p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53136"/>
            <a:ext cx="9144000" cy="1944216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Bronchorrhea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production of more than 100ml sputum per day.</a:t>
            </a:r>
            <a:br>
              <a:rPr lang="en-US" sz="2400" dirty="0" smtClean="0">
                <a:solidFill>
                  <a:schemeClr val="tx2"/>
                </a:solidFill>
                <a:latin typeface="+mn-lt"/>
              </a:rPr>
            </a:b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                      seen in </a:t>
            </a:r>
            <a:r>
              <a:rPr lang="en-US" sz="2400" dirty="0" err="1" smtClean="0">
                <a:solidFill>
                  <a:schemeClr val="tx2"/>
                </a:solidFill>
                <a:latin typeface="+mn-lt"/>
              </a:rPr>
              <a:t>Bronchiectasis,lungabscess,alveolar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+mn-lt"/>
              </a:rPr>
              <a:t>cell carcinoma</a:t>
            </a:r>
            <a:endParaRPr lang="en-IN" sz="2400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6516216"/>
              </a:tblGrid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4)Foul</a:t>
                      </a:r>
                      <a:r>
                        <a:rPr lang="en-US" baseline="0" dirty="0" smtClean="0"/>
                        <a:t> smell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Bronchiectasis,lung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abscess, gangrene,</a:t>
                      </a:r>
                      <a:r>
                        <a:rPr lang="en-US" baseline="0" dirty="0" smtClean="0"/>
                        <a:t> malignant growth, </a:t>
                      </a:r>
                      <a:r>
                        <a:rPr lang="en-US" baseline="0" dirty="0" err="1" smtClean="0"/>
                        <a:t>bronchopleural</a:t>
                      </a:r>
                      <a:r>
                        <a:rPr lang="en-US" baseline="0" dirty="0" smtClean="0"/>
                        <a:t> fistula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74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5)</a:t>
                      </a:r>
                      <a:r>
                        <a:rPr lang="en-US" baseline="0" dirty="0" smtClean="0"/>
                        <a:t> Diurnal variation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Early morning: asthma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7497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6)</a:t>
                      </a:r>
                      <a:r>
                        <a:rPr lang="en-US" baseline="0" dirty="0" smtClean="0"/>
                        <a:t> Postural variation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Seen in lung </a:t>
                      </a:r>
                      <a:r>
                        <a:rPr lang="en-US" dirty="0" err="1" smtClean="0"/>
                        <a:t>abscess,bronchiectasis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7)</a:t>
                      </a:r>
                      <a:r>
                        <a:rPr lang="en-US" dirty="0" err="1" smtClean="0"/>
                        <a:t>Hemoptysis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Frank </a:t>
                      </a:r>
                      <a:r>
                        <a:rPr lang="en-US" dirty="0" err="1" smtClean="0"/>
                        <a:t>blood:TB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Streaks of </a:t>
                      </a:r>
                      <a:r>
                        <a:rPr lang="en-US" dirty="0" err="1" smtClean="0"/>
                        <a:t>blood:TB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Chronic bronchitis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28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8)Presence</a:t>
                      </a:r>
                      <a:r>
                        <a:rPr lang="en-US" baseline="0" dirty="0" smtClean="0"/>
                        <a:t> of foreign body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Bronchial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Casts seen in ABPA, Asthma</a:t>
                      </a:r>
                    </a:p>
                    <a:p>
                      <a:r>
                        <a:rPr lang="en-US" dirty="0" err="1" smtClean="0"/>
                        <a:t>Hooklets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hydatid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Sulfur granules of </a:t>
                      </a:r>
                      <a:r>
                        <a:rPr lang="en-US" baseline="0" dirty="0" err="1" smtClean="0"/>
                        <a:t>actinomycosis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n-US" dirty="0" smtClean="0"/>
              <a:t>BREATHLESSNESS(DYPSNOEA)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en-IN" dirty="0" err="1" smtClean="0"/>
              <a:t>Dyspnea</a:t>
            </a:r>
            <a:r>
              <a:rPr lang="en-IN" dirty="0" smtClean="0"/>
              <a:t> comes from the Greek word for hard breathing</a:t>
            </a:r>
          </a:p>
          <a:p>
            <a:r>
              <a:rPr lang="en-US" dirty="0" smtClean="0"/>
              <a:t>It is the undue unpleasant subjective awareness of one’s own breathing </a:t>
            </a:r>
            <a:r>
              <a:rPr lang="en-US" dirty="0" smtClean="0"/>
              <a:t>characterized </a:t>
            </a:r>
            <a:r>
              <a:rPr lang="en-US" dirty="0" smtClean="0"/>
              <a:t>by increased respiratory effort and associated with </a:t>
            </a:r>
            <a:r>
              <a:rPr lang="en-US" dirty="0" smtClean="0"/>
              <a:t>distress ,</a:t>
            </a:r>
            <a:r>
              <a:rPr lang="en-US" dirty="0" smtClean="0"/>
              <a:t>discomfort or shortness of breath/air hunger</a:t>
            </a:r>
          </a:p>
          <a:p>
            <a:r>
              <a:rPr lang="en-IN" dirty="0" smtClean="0"/>
              <a:t>Often described as shortness of breath</a:t>
            </a:r>
            <a:endParaRPr lang="en-US" dirty="0" smtClean="0"/>
          </a:p>
          <a:p>
            <a:r>
              <a:rPr lang="en-US" dirty="0" smtClean="0"/>
              <a:t>Its different from </a:t>
            </a:r>
            <a:r>
              <a:rPr lang="en-US" dirty="0" err="1" smtClean="0"/>
              <a:t>tachypnea</a:t>
            </a:r>
            <a:r>
              <a:rPr lang="en-US" dirty="0" smtClean="0"/>
              <a:t> which refers to increased ventilation in proportion to increased metabolism or hyperventilation when increased ventilation is in excess of metabolic needs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Grading of </a:t>
            </a:r>
            <a:r>
              <a:rPr lang="en-US" dirty="0" err="1" smtClean="0"/>
              <a:t>Dypsnoea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44623"/>
          <a:ext cx="9144000" cy="698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3600400"/>
                <a:gridCol w="3491880"/>
              </a:tblGrid>
              <a:tr h="11977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GRADE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</a:t>
                      </a:r>
                      <a:r>
                        <a:rPr lang="en-US" sz="2400" baseline="0" dirty="0" smtClean="0"/>
                        <a:t> Research Council (MRC) classification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York Heart Association(NYHA) classification</a:t>
                      </a:r>
                      <a:endParaRPr lang="en-IN" sz="2400" dirty="0"/>
                    </a:p>
                  </a:txBody>
                  <a:tcPr/>
                </a:tc>
              </a:tr>
              <a:tr h="12140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troubled </a:t>
                      </a:r>
                      <a:r>
                        <a:rPr lang="en-US" sz="1800" baseline="0" dirty="0" smtClean="0"/>
                        <a:t> by Breathlessness except on strenuous exercise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</a:t>
                      </a:r>
                      <a:r>
                        <a:rPr lang="en-US" sz="1800" dirty="0" err="1" smtClean="0"/>
                        <a:t>dypsnoea</a:t>
                      </a:r>
                      <a:r>
                        <a:rPr lang="en-US" sz="1800" dirty="0" smtClean="0"/>
                        <a:t>  with ordinary activity</a:t>
                      </a:r>
                      <a:endParaRPr lang="en-IN" sz="1800" dirty="0"/>
                    </a:p>
                  </a:txBody>
                  <a:tcPr/>
                </a:tc>
              </a:tr>
              <a:tr h="105375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II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Shortness of breath when hurrying or walking up</a:t>
                      </a:r>
                      <a:r>
                        <a:rPr lang="en-US" sz="1800" baseline="0" dirty="0" smtClean="0"/>
                        <a:t> a slight hill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Slight</a:t>
                      </a:r>
                      <a:r>
                        <a:rPr lang="en-US" sz="1800" baseline="0" dirty="0" smtClean="0"/>
                        <a:t> limitation of physical activity. Comfortable at rest</a:t>
                      </a:r>
                      <a:endParaRPr lang="en-IN" sz="1800" dirty="0"/>
                    </a:p>
                  </a:txBody>
                  <a:tcPr/>
                </a:tc>
              </a:tr>
              <a:tr h="129093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III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Walks slower than his contemporaries on the level/ stops for breath when walking at his own pace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Marked</a:t>
                      </a:r>
                      <a:r>
                        <a:rPr lang="en-US" sz="1800" baseline="0" dirty="0" smtClean="0"/>
                        <a:t> limitation of physical activity/less than ordinary physical activity will lead to </a:t>
                      </a:r>
                      <a:r>
                        <a:rPr lang="en-US" sz="1800" baseline="0" dirty="0" err="1" smtClean="0"/>
                        <a:t>dypsnoea</a:t>
                      </a:r>
                      <a:endParaRPr lang="en-IN" sz="1800" dirty="0"/>
                    </a:p>
                  </a:txBody>
                  <a:tcPr/>
                </a:tc>
              </a:tr>
              <a:tr h="1016600">
                <a:tc>
                  <a:txBody>
                    <a:bodyPr/>
                    <a:lstStyle/>
                    <a:p>
                      <a:r>
                        <a:rPr lang="en-US" sz="2400" smtClean="0"/>
                        <a:t>       IV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Stops for breath after about 100 </a:t>
                      </a:r>
                      <a:r>
                        <a:rPr lang="en-US" sz="1800" dirty="0" err="1" smtClean="0"/>
                        <a:t>mtr</a:t>
                      </a:r>
                      <a:r>
                        <a:rPr lang="en-US" sz="1800" dirty="0" smtClean="0"/>
                        <a:t> or after a few minutes</a:t>
                      </a:r>
                      <a:r>
                        <a:rPr lang="en-US" sz="1800" baseline="0" dirty="0" smtClean="0"/>
                        <a:t> on  the level 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Inability</a:t>
                      </a:r>
                      <a:r>
                        <a:rPr lang="en-US" sz="1800" baseline="0" dirty="0" smtClean="0"/>
                        <a:t> to carry out any physical activity without discomfort.  </a:t>
                      </a:r>
                    </a:p>
                    <a:p>
                      <a:r>
                        <a:rPr lang="en-US" sz="1800" baseline="0" dirty="0" err="1" smtClean="0"/>
                        <a:t>Dypsnoea</a:t>
                      </a:r>
                      <a:r>
                        <a:rPr lang="en-US" sz="1800" baseline="0" dirty="0" smtClean="0"/>
                        <a:t>  present even at rest</a:t>
                      </a:r>
                      <a:endParaRPr lang="en-IN" sz="1800" dirty="0"/>
                    </a:p>
                  </a:txBody>
                  <a:tcPr/>
                </a:tc>
              </a:tr>
              <a:tr h="121404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V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Too breathless to leave the house/breathless when dressing or undressing</a:t>
                      </a:r>
                      <a:endParaRPr lang="en-IN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 GOOD HISTORY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Affords a lead in the right direction/clue to diagnosis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Eliminates certain diagnostic possibilities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Suggests further avenues of investigation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Helps to focus on system involved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Earlier proof of </a:t>
            </a:r>
            <a:r>
              <a:rPr lang="en-US" dirty="0" err="1" smtClean="0"/>
              <a:t>disease,since</a:t>
            </a:r>
            <a:r>
              <a:rPr lang="en-US" dirty="0" smtClean="0"/>
              <a:t> </a:t>
            </a:r>
            <a:r>
              <a:rPr lang="en-US" dirty="0" smtClean="0"/>
              <a:t>symptoms usually precede signs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dypsnea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dirty="0" err="1" smtClean="0"/>
              <a:t>Dypsnoea</a:t>
            </a:r>
            <a:r>
              <a:rPr lang="en-US" sz="2400" dirty="0" smtClean="0"/>
              <a:t> on exertion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Obstructive airway </a:t>
            </a:r>
            <a:r>
              <a:rPr lang="en-US" sz="2400" dirty="0" err="1" smtClean="0"/>
              <a:t>diseases:asthma,COPD</a:t>
            </a:r>
            <a:r>
              <a:rPr lang="en-US" sz="2400" dirty="0" smtClean="0"/>
              <a:t>, CB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Restrictive lung </a:t>
            </a:r>
            <a:r>
              <a:rPr lang="en-US" sz="2400" dirty="0" err="1" smtClean="0"/>
              <a:t>diseases:pulmonary</a:t>
            </a:r>
            <a:r>
              <a:rPr lang="en-US" sz="2400" dirty="0" smtClean="0"/>
              <a:t> fibrosis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Early heart disease: IHD, mitral </a:t>
            </a:r>
            <a:r>
              <a:rPr lang="en-US" sz="2400" dirty="0" err="1" smtClean="0"/>
              <a:t>stenosis</a:t>
            </a:r>
            <a:r>
              <a:rPr lang="en-US" sz="2400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err="1" smtClean="0"/>
              <a:t>Arrythmia,anxiety,obesity</a:t>
            </a:r>
            <a:r>
              <a:rPr lang="en-US" sz="2400" dirty="0" smtClean="0"/>
              <a:t> </a:t>
            </a:r>
            <a:r>
              <a:rPr lang="en-US" sz="2400" dirty="0" err="1" smtClean="0"/>
              <a:t>hyperdynamic</a:t>
            </a:r>
            <a:r>
              <a:rPr lang="en-US" sz="2400" dirty="0" smtClean="0"/>
              <a:t> states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2)</a:t>
            </a:r>
            <a:r>
              <a:rPr lang="en-US" sz="2400" dirty="0" err="1" smtClean="0"/>
              <a:t>Dypsnoea</a:t>
            </a:r>
            <a:r>
              <a:rPr lang="en-US" sz="2400" dirty="0" smtClean="0"/>
              <a:t> at rest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/>
              <a:t>Acute infections/mechanical </a:t>
            </a:r>
            <a:r>
              <a:rPr lang="en-US" sz="2400" dirty="0" err="1" smtClean="0"/>
              <a:t>conditions:pneumothorax,pneumonia,pleural</a:t>
            </a:r>
            <a:r>
              <a:rPr lang="en-US" sz="2400" dirty="0" smtClean="0"/>
              <a:t> effusion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/>
              <a:t>Paroxysmal </a:t>
            </a:r>
            <a:r>
              <a:rPr lang="en-US" sz="2400" dirty="0" err="1" smtClean="0"/>
              <a:t>dypsnoea</a:t>
            </a:r>
            <a:r>
              <a:rPr lang="en-US" sz="2400" dirty="0" smtClean="0"/>
              <a:t>: acute </a:t>
            </a:r>
            <a:r>
              <a:rPr lang="en-US" sz="2400" dirty="0" err="1" smtClean="0"/>
              <a:t>LVF,asthma</a:t>
            </a:r>
            <a:endParaRPr lang="en-US" sz="2400" dirty="0" smtClean="0"/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/>
              <a:t>Metabolic </a:t>
            </a:r>
            <a:r>
              <a:rPr lang="en-US" sz="2400" dirty="0" err="1" smtClean="0"/>
              <a:t>causes:acidosis</a:t>
            </a:r>
            <a:r>
              <a:rPr lang="en-US" sz="2400" dirty="0" smtClean="0"/>
              <a:t> of uremia or diabetes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en-US" sz="2400" dirty="0" smtClean="0"/>
              <a:t>Hyperthyroidism</a:t>
            </a:r>
          </a:p>
          <a:p>
            <a:pPr marL="514350" indent="-514350">
              <a:buFont typeface="Wingdings" pitchFamily="2" charset="2"/>
              <a:buChar char="ü"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Font typeface="Wingdings" pitchFamily="2" charset="2"/>
              <a:buChar char="Ø"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</a:t>
            </a:r>
            <a:r>
              <a:rPr lang="en-US" sz="2000" b="1" dirty="0" smtClean="0"/>
              <a:t>ORTHOPNEA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Its </a:t>
            </a:r>
            <a:r>
              <a:rPr lang="en-US" sz="2000" dirty="0" err="1" smtClean="0"/>
              <a:t>dypsnoea</a:t>
            </a:r>
            <a:r>
              <a:rPr lang="en-US" sz="2000" dirty="0" smtClean="0"/>
              <a:t> in supine position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Occur within 30 seconds due to increase in left </a:t>
            </a:r>
            <a:r>
              <a:rPr lang="en-US" sz="2000" dirty="0" err="1" smtClean="0"/>
              <a:t>atrial</a:t>
            </a:r>
            <a:r>
              <a:rPr lang="en-US" sz="2000" dirty="0" smtClean="0"/>
              <a:t> pressure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Causes include cardiac </a:t>
            </a:r>
            <a:r>
              <a:rPr lang="en-US" sz="2000" dirty="0" err="1" smtClean="0"/>
              <a:t>failure,decreased</a:t>
            </a:r>
            <a:r>
              <a:rPr lang="en-US" sz="2000" dirty="0" smtClean="0"/>
              <a:t> vital capacity seen in severe MS , pulmonary HTN</a:t>
            </a:r>
          </a:p>
          <a:p>
            <a:pPr>
              <a:buNone/>
            </a:pPr>
            <a:r>
              <a:rPr lang="en-US" sz="2000" dirty="0" smtClean="0"/>
              <a:t>       </a:t>
            </a:r>
          </a:p>
          <a:p>
            <a:pPr>
              <a:buNone/>
            </a:pPr>
            <a:r>
              <a:rPr lang="en-US" sz="2000" b="1" dirty="0" smtClean="0"/>
              <a:t>    TREPOPNOEA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Dypsnoea</a:t>
            </a:r>
            <a:r>
              <a:rPr lang="en-US" sz="2000" dirty="0" smtClean="0"/>
              <a:t> in any of recumbent positions not due to CHF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 </a:t>
            </a:r>
            <a:r>
              <a:rPr lang="en-US" sz="2000" dirty="0" err="1" smtClean="0"/>
              <a:t>cardiomegaly,patient</a:t>
            </a:r>
            <a:r>
              <a:rPr lang="en-US" sz="2000" dirty="0" smtClean="0"/>
              <a:t> feels discomfort in left lateral recumbent position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PLATYPNOEA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dirty="0" err="1" smtClean="0"/>
              <a:t>Dypsnoea</a:t>
            </a:r>
            <a:r>
              <a:rPr lang="en-US" sz="2000" dirty="0" smtClean="0"/>
              <a:t> in upright </a:t>
            </a:r>
            <a:r>
              <a:rPr lang="en-US" sz="2000" dirty="0" err="1" smtClean="0"/>
              <a:t>position,relieved</a:t>
            </a:r>
            <a:r>
              <a:rPr lang="en-US" sz="2000" dirty="0" smtClean="0"/>
              <a:t> on </a:t>
            </a:r>
            <a:r>
              <a:rPr lang="en-US" sz="2000" dirty="0" err="1" smtClean="0"/>
              <a:t>recumbency</a:t>
            </a: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Seen in left to right </a:t>
            </a:r>
            <a:r>
              <a:rPr lang="en-US" sz="2000" dirty="0" err="1" smtClean="0"/>
              <a:t>intracardiac</a:t>
            </a:r>
            <a:r>
              <a:rPr lang="en-US" sz="2000" dirty="0" smtClean="0"/>
              <a:t> pulmonary vascular shunting of </a:t>
            </a:r>
            <a:r>
              <a:rPr lang="en-US" sz="2000" dirty="0" err="1" smtClean="0"/>
              <a:t>blood,pneumonectomy</a:t>
            </a:r>
            <a:r>
              <a:rPr lang="en-US" sz="2000" dirty="0" smtClean="0"/>
              <a:t>, constrictive </a:t>
            </a:r>
            <a:r>
              <a:rPr lang="en-US" sz="2000" dirty="0" err="1" smtClean="0"/>
              <a:t>pericarditis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    PAROXYSMAL NOCTURNAL DYPSNOEA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/>
              <a:t>Dypsnoea</a:t>
            </a:r>
            <a:r>
              <a:rPr lang="en-US" sz="2000" dirty="0" smtClean="0"/>
              <a:t> at night which awakes the patient from sleep gasping for air&amp; he sits or stands to catch his breath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Suggests cardiac cause of </a:t>
            </a:r>
            <a:r>
              <a:rPr lang="en-US" sz="2000" dirty="0" err="1" smtClean="0"/>
              <a:t>dypsnoea</a:t>
            </a:r>
            <a:r>
              <a:rPr lang="en-US" sz="2000" dirty="0" smtClean="0"/>
              <a:t>. </a:t>
            </a:r>
            <a:r>
              <a:rPr lang="en-US" sz="2000" dirty="0" err="1" smtClean="0"/>
              <a:t>Eg</a:t>
            </a:r>
            <a:r>
              <a:rPr lang="en-US" sz="2000" dirty="0" smtClean="0"/>
              <a:t>: LVF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052736"/>
          </a:xfrm>
        </p:spPr>
        <p:txBody>
          <a:bodyPr>
            <a:normAutofit/>
          </a:bodyPr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144000" cy="6339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  <a:gridCol w="6516216"/>
              </a:tblGrid>
              <a:tr h="717240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1) O</a:t>
                      </a:r>
                      <a:r>
                        <a:rPr lang="en-US" dirty="0" smtClean="0"/>
                        <a:t>nset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Acute:asthma,pulmonary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edema,pneumothorax,FB</a:t>
                      </a:r>
                      <a:r>
                        <a:rPr lang="en-US" dirty="0" smtClean="0"/>
                        <a:t> etc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Chronic:COPD,pleural</a:t>
                      </a:r>
                      <a:r>
                        <a:rPr lang="en-US" dirty="0" smtClean="0"/>
                        <a:t> effusion etc</a:t>
                      </a:r>
                    </a:p>
                  </a:txBody>
                  <a:tcPr/>
                </a:tc>
              </a:tr>
              <a:tr h="2091072">
                <a:tc>
                  <a:txBody>
                    <a:bodyPr/>
                    <a:lstStyle/>
                    <a:p>
                      <a:r>
                        <a:rPr lang="en-US" dirty="0" smtClean="0"/>
                        <a:t>2) Time course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Minutes:pneumothorax,pulmonary</a:t>
                      </a:r>
                      <a:r>
                        <a:rPr lang="en-US" dirty="0" smtClean="0"/>
                        <a:t> embolism, </a:t>
                      </a:r>
                      <a:r>
                        <a:rPr lang="en-US" dirty="0" err="1" smtClean="0"/>
                        <a:t>FB,pulm.edema</a:t>
                      </a:r>
                      <a:r>
                        <a:rPr lang="en-IN" baseline="0" dirty="0" smtClean="0"/>
                        <a:t> due to </a:t>
                      </a:r>
                      <a:r>
                        <a:rPr lang="en-IN" baseline="0" dirty="0" err="1" smtClean="0"/>
                        <a:t>arrythmia</a:t>
                      </a:r>
                      <a:r>
                        <a:rPr lang="en-IN" baseline="0" dirty="0" smtClean="0"/>
                        <a:t>, laryngeal </a:t>
                      </a:r>
                      <a:r>
                        <a:rPr lang="en-IN" baseline="0" dirty="0" err="1" smtClean="0"/>
                        <a:t>body,asthma</a:t>
                      </a:r>
                      <a:endParaRPr lang="en-IN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Hours: LVF, Pneumonia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Days: </a:t>
                      </a:r>
                      <a:r>
                        <a:rPr lang="en-US" baseline="0" dirty="0" err="1" smtClean="0"/>
                        <a:t>LVF,pneumonia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Weeks: pleural </a:t>
                      </a:r>
                      <a:r>
                        <a:rPr lang="en-US" baseline="0" dirty="0" err="1" smtClean="0"/>
                        <a:t>effusion,anemia,tumours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err="1" smtClean="0"/>
                        <a:t>Months:pulmonary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fibrosis,muscle</a:t>
                      </a:r>
                      <a:r>
                        <a:rPr lang="en-US" baseline="0" dirty="0" smtClean="0"/>
                        <a:t> weakness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Years: COPD, chest wall disorders</a:t>
                      </a:r>
                      <a:endParaRPr lang="en-US" dirty="0" smtClean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3) Grading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MRC/ NYHA grade</a:t>
                      </a:r>
                      <a:endParaRPr lang="en-IN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4)Recurrence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Seen in bronchial asthma</a:t>
                      </a:r>
                      <a:endParaRPr lang="en-IN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en-US" dirty="0" smtClean="0"/>
                        <a:t>5)H/o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orthopnea</a:t>
                      </a:r>
                      <a:r>
                        <a:rPr lang="en-US" baseline="0" dirty="0" smtClean="0"/>
                        <a:t>, PND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Suggests cardiac origin</a:t>
                      </a:r>
                      <a:endParaRPr lang="en-IN" dirty="0"/>
                    </a:p>
                  </a:txBody>
                  <a:tcPr/>
                </a:tc>
              </a:tr>
              <a:tr h="194679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6)Associated 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Fever:suggest</a:t>
                      </a:r>
                      <a:r>
                        <a:rPr lang="en-US" dirty="0" smtClean="0"/>
                        <a:t> infective cause </a:t>
                      </a:r>
                      <a:r>
                        <a:rPr lang="en-US" dirty="0" err="1" smtClean="0"/>
                        <a:t>eg:pneumonia</a:t>
                      </a:r>
                      <a:r>
                        <a:rPr lang="en-US" dirty="0" smtClean="0"/>
                        <a:t>, PTB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Wheeze: </a:t>
                      </a:r>
                      <a:r>
                        <a:rPr lang="en-US" dirty="0" err="1" smtClean="0"/>
                        <a:t>asthma,acute</a:t>
                      </a:r>
                      <a:r>
                        <a:rPr lang="en-US" dirty="0" smtClean="0"/>
                        <a:t> exacerbation of COPD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Cough:asthma</a:t>
                      </a:r>
                      <a:r>
                        <a:rPr lang="en-US" dirty="0" smtClean="0"/>
                        <a:t>, PTB, </a:t>
                      </a:r>
                      <a:r>
                        <a:rPr lang="en-US" dirty="0" err="1" smtClean="0"/>
                        <a:t>bronchiectasis</a:t>
                      </a:r>
                      <a:endParaRPr lang="en-US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Pedal </a:t>
                      </a:r>
                      <a:r>
                        <a:rPr lang="en-US" dirty="0" err="1" smtClean="0"/>
                        <a:t>edema:cardiac</a:t>
                      </a:r>
                      <a:r>
                        <a:rPr lang="en-US" dirty="0" smtClean="0"/>
                        <a:t> failure, anemia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Joint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pain:ILD</a:t>
                      </a:r>
                      <a:r>
                        <a:rPr lang="en-US" baseline="0" dirty="0" smtClean="0"/>
                        <a:t> secondary to RA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Skin lesions: seen in SLE, scleroderma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h/o seasonal variation</a:t>
            </a:r>
          </a:p>
          <a:p>
            <a:r>
              <a:rPr lang="en-US" dirty="0" smtClean="0"/>
              <a:t>Occupational history</a:t>
            </a:r>
          </a:p>
          <a:p>
            <a:r>
              <a:rPr lang="en-US" dirty="0" smtClean="0"/>
              <a:t>Drug history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en-US" dirty="0" smtClean="0"/>
              <a:t>CHEST PAIN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r>
              <a:rPr lang="en-US" dirty="0" smtClean="0"/>
              <a:t>Pain is an unpleasant perception caused by stimulation of sensory end organs and efferent tracts</a:t>
            </a:r>
          </a:p>
          <a:p>
            <a:r>
              <a:rPr lang="en-US" dirty="0" smtClean="0"/>
              <a:t>Anterior thoracic pain is one of the commonest and most important symptoms of cardiovascular and respiratory diseases</a:t>
            </a:r>
          </a:p>
          <a:p>
            <a:r>
              <a:rPr lang="en-US" dirty="0" smtClean="0"/>
              <a:t>Causes include </a:t>
            </a:r>
            <a:r>
              <a:rPr lang="en-US" dirty="0" err="1" smtClean="0"/>
              <a:t>thoracic,intrathoracic</a:t>
            </a:r>
            <a:r>
              <a:rPr lang="en-US" dirty="0" smtClean="0"/>
              <a:t> and </a:t>
            </a:r>
            <a:r>
              <a:rPr lang="en-US" dirty="0" err="1" smtClean="0"/>
              <a:t>extrathoracic</a:t>
            </a:r>
            <a:r>
              <a:rPr lang="en-US" dirty="0" smtClean="0"/>
              <a:t> causes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12107"/>
          <a:ext cx="9144000" cy="564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588224"/>
              </a:tblGrid>
              <a:tr h="1379936">
                <a:tc>
                  <a:txBody>
                    <a:bodyPr/>
                    <a:lstStyle/>
                    <a:p>
                      <a:r>
                        <a:rPr lang="en-US" dirty="0" smtClean="0"/>
                        <a:t>1)</a:t>
                      </a:r>
                      <a:r>
                        <a:rPr lang="en-US" sz="2000" dirty="0" smtClean="0"/>
                        <a:t>Onset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dirty="0" smtClean="0"/>
                        <a:t>Acute: pulmonary embolism, MI ,</a:t>
                      </a:r>
                      <a:r>
                        <a:rPr lang="en-US" dirty="0" err="1" smtClean="0"/>
                        <a:t>pericarditis</a:t>
                      </a:r>
                      <a:r>
                        <a:rPr lang="en-US" dirty="0" smtClean="0"/>
                        <a:t>, trauma</a:t>
                      </a:r>
                      <a:endParaRPr lang="en-IN" dirty="0"/>
                    </a:p>
                  </a:txBody>
                  <a:tcPr/>
                </a:tc>
              </a:tr>
              <a:tr h="2148456">
                <a:tc>
                  <a:txBody>
                    <a:bodyPr/>
                    <a:lstStyle/>
                    <a:p>
                      <a:r>
                        <a:rPr lang="en-US" dirty="0" smtClean="0"/>
                        <a:t>2)Site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Substernal</a:t>
                      </a:r>
                      <a:r>
                        <a:rPr lang="en-US" dirty="0" smtClean="0"/>
                        <a:t> :Angina , MI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Lateral</a:t>
                      </a:r>
                      <a:r>
                        <a:rPr lang="en-US" baseline="0" dirty="0" smtClean="0"/>
                        <a:t> chest wall: pleurisy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Anterior  </a:t>
                      </a:r>
                      <a:r>
                        <a:rPr lang="en-US" baseline="0" dirty="0" err="1" smtClean="0"/>
                        <a:t>chest:aortic</a:t>
                      </a:r>
                      <a:r>
                        <a:rPr lang="en-US" baseline="0" dirty="0" smtClean="0"/>
                        <a:t> dissection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err="1" smtClean="0"/>
                        <a:t>Epigastrium</a:t>
                      </a:r>
                      <a:r>
                        <a:rPr lang="en-US" baseline="0" dirty="0" smtClean="0"/>
                        <a:t>: peptic ulcer disease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err="1" smtClean="0"/>
                        <a:t>Localised</a:t>
                      </a:r>
                      <a:r>
                        <a:rPr lang="en-US" baseline="0" dirty="0" smtClean="0"/>
                        <a:t> pain: rib </a:t>
                      </a:r>
                      <a:r>
                        <a:rPr lang="en-US" baseline="0" dirty="0" err="1" smtClean="0"/>
                        <a:t>fracture,tumours</a:t>
                      </a:r>
                      <a:r>
                        <a:rPr lang="en-US" baseline="0" dirty="0" smtClean="0"/>
                        <a:t> involving pleura/rib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baseline="0" dirty="0" smtClean="0"/>
                        <a:t>In distribution of thoracic </a:t>
                      </a:r>
                      <a:r>
                        <a:rPr lang="en-US" baseline="0" dirty="0" err="1" smtClean="0"/>
                        <a:t>nerves:Herpes</a:t>
                      </a:r>
                      <a:r>
                        <a:rPr lang="en-US" baseline="0" dirty="0" smtClean="0"/>
                        <a:t> zoster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en-IN" dirty="0"/>
                    </a:p>
                  </a:txBody>
                  <a:tcPr/>
                </a:tc>
              </a:tr>
              <a:tr h="2117501">
                <a:tc>
                  <a:txBody>
                    <a:bodyPr/>
                    <a:lstStyle/>
                    <a:p>
                      <a:r>
                        <a:rPr lang="en-US" dirty="0" smtClean="0"/>
                        <a:t>3)Type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Pressing, constricting ,vice-like heaviness in angina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Sharp,severe</a:t>
                      </a:r>
                      <a:r>
                        <a:rPr lang="en-US" dirty="0" smtClean="0"/>
                        <a:t> pain aggravated</a:t>
                      </a:r>
                      <a:r>
                        <a:rPr lang="en-US" baseline="0" dirty="0" smtClean="0"/>
                        <a:t> on coughing &amp; inspiration in pleurisy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Constant, boring pain in aortic aneurysm &amp; malignant </a:t>
                      </a:r>
                      <a:r>
                        <a:rPr lang="en-US" baseline="0" dirty="0" err="1" smtClean="0"/>
                        <a:t>tumours</a:t>
                      </a:r>
                      <a:r>
                        <a:rPr lang="en-US" baseline="0" dirty="0" smtClean="0"/>
                        <a:t> of     </a:t>
                      </a:r>
                      <a:r>
                        <a:rPr lang="en-US" baseline="0" dirty="0" err="1" smtClean="0"/>
                        <a:t>mediastinum</a:t>
                      </a:r>
                      <a:endParaRPr lang="en-US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Severe tearing pain </a:t>
                      </a:r>
                      <a:r>
                        <a:rPr lang="en-US" baseline="0" dirty="0" smtClean="0"/>
                        <a:t> in dissecting aneurysm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baseline="0" dirty="0" smtClean="0"/>
                        <a:t>Dull poorly </a:t>
                      </a:r>
                      <a:r>
                        <a:rPr lang="en-US" baseline="0" dirty="0" err="1" smtClean="0"/>
                        <a:t>localised</a:t>
                      </a:r>
                      <a:r>
                        <a:rPr lang="en-US" baseline="0" dirty="0" smtClean="0"/>
                        <a:t> central chest pain in large central </a:t>
                      </a:r>
                      <a:r>
                        <a:rPr lang="en-US" baseline="0" dirty="0" err="1" smtClean="0"/>
                        <a:t>tumours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6660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776"/>
                <a:gridCol w="6588224"/>
              </a:tblGrid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4)Radiation</a:t>
                      </a:r>
                      <a:r>
                        <a:rPr lang="en-US" baseline="0" dirty="0" smtClean="0"/>
                        <a:t> of pain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Pain of angina/ MI radiates to left shoulder/arm, neck or jaw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Pain of aortic dissection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radiate to </a:t>
                      </a:r>
                      <a:r>
                        <a:rPr lang="en-US" dirty="0" err="1" smtClean="0"/>
                        <a:t>interscapular</a:t>
                      </a:r>
                      <a:r>
                        <a:rPr lang="en-US" dirty="0" smtClean="0"/>
                        <a:t> region </a:t>
                      </a: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5)</a:t>
                      </a:r>
                      <a:r>
                        <a:rPr lang="en-US" baseline="0" dirty="0" smtClean="0"/>
                        <a:t> Referred pain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dirty="0" smtClean="0"/>
                        <a:t>Central diaphragmatic</a:t>
                      </a:r>
                      <a:r>
                        <a:rPr lang="en-US" baseline="0" dirty="0" smtClean="0"/>
                        <a:t> inflammation pain is referred to  tip of shoulder and of lateral part to lower lateral chest wall and </a:t>
                      </a:r>
                      <a:r>
                        <a:rPr lang="en-US" baseline="0" dirty="0" err="1" smtClean="0"/>
                        <a:t>abomen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dirty="0" smtClean="0"/>
                        <a:t>6) Aggravating factors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Exercise ,excitement in angina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Coughing,inspiration</a:t>
                      </a:r>
                      <a:r>
                        <a:rPr lang="en-US" dirty="0" smtClean="0"/>
                        <a:t>, lying on same side in </a:t>
                      </a:r>
                      <a:r>
                        <a:rPr lang="en-US" dirty="0" err="1" smtClean="0"/>
                        <a:t>pleuritic</a:t>
                      </a:r>
                      <a:r>
                        <a:rPr lang="en-US" dirty="0" smtClean="0"/>
                        <a:t> pain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Swallowing in esophageal disorders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err="1" smtClean="0"/>
                        <a:t>Coughing,sneezing</a:t>
                      </a:r>
                      <a:r>
                        <a:rPr lang="en-US" dirty="0" smtClean="0"/>
                        <a:t> ,straining in musculoskeletal pain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en-US" dirty="0" smtClean="0"/>
                        <a:t>Coughing</a:t>
                      </a:r>
                      <a:r>
                        <a:rPr lang="en-US" baseline="0" dirty="0" smtClean="0"/>
                        <a:t> ,swallowing, twisting trunk in </a:t>
                      </a:r>
                      <a:r>
                        <a:rPr lang="en-US" baseline="0" dirty="0" err="1" smtClean="0"/>
                        <a:t>pericarditis</a:t>
                      </a:r>
                      <a:endParaRPr lang="en-US" dirty="0" smtClean="0"/>
                    </a:p>
                    <a:p>
                      <a:endParaRPr lang="en-IN" dirty="0"/>
                    </a:p>
                  </a:txBody>
                  <a:tcPr/>
                </a:tc>
              </a:tr>
              <a:tr h="845800">
                <a:tc>
                  <a:txBody>
                    <a:bodyPr/>
                    <a:lstStyle/>
                    <a:p>
                      <a:r>
                        <a:rPr lang="en-US" dirty="0" smtClean="0"/>
                        <a:t>7)Relieving factors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Nitrates relieve pain in angina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err="1" smtClean="0"/>
                        <a:t>Pericarditis</a:t>
                      </a:r>
                      <a:r>
                        <a:rPr lang="en-US" baseline="0" dirty="0" smtClean="0"/>
                        <a:t> pain abated by leaning forward in sitting posture</a:t>
                      </a:r>
                      <a:endParaRPr lang="en-IN" dirty="0"/>
                    </a:p>
                  </a:txBody>
                  <a:tcPr/>
                </a:tc>
              </a:tr>
              <a:tr h="854926">
                <a:tc>
                  <a:txBody>
                    <a:bodyPr/>
                    <a:lstStyle/>
                    <a:p>
                      <a:r>
                        <a:rPr lang="en-US" dirty="0" smtClean="0"/>
                        <a:t>8)Duration of pain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anginal</a:t>
                      </a:r>
                      <a:r>
                        <a:rPr lang="en-US" dirty="0" smtClean="0"/>
                        <a:t> pain lasts usually for few seconds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US" dirty="0" smtClean="0"/>
                        <a:t>Pain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neurocirculatory</a:t>
                      </a:r>
                      <a:r>
                        <a:rPr lang="en-US" baseline="0" dirty="0" smtClean="0"/>
                        <a:t> asthenia lasts hours to days</a:t>
                      </a:r>
                      <a:endParaRPr lang="en-IN" dirty="0"/>
                    </a:p>
                  </a:txBody>
                  <a:tcPr/>
                </a:tc>
              </a:tr>
              <a:tr h="936106">
                <a:tc>
                  <a:txBody>
                    <a:bodyPr/>
                    <a:lstStyle/>
                    <a:p>
                      <a:r>
                        <a:rPr lang="en-US" dirty="0" smtClean="0"/>
                        <a:t>9)Associated</a:t>
                      </a:r>
                      <a:r>
                        <a:rPr lang="en-US" baseline="0" dirty="0" smtClean="0"/>
                        <a:t> 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 sweating ,</a:t>
                      </a:r>
                      <a:r>
                        <a:rPr lang="en-US" dirty="0" err="1" smtClean="0"/>
                        <a:t>dypsnoea</a:t>
                      </a:r>
                      <a:r>
                        <a:rPr lang="en-US" dirty="0" smtClean="0"/>
                        <a:t> in MI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err="1" smtClean="0"/>
                        <a:t>Hemoptysis</a:t>
                      </a:r>
                      <a:r>
                        <a:rPr lang="en-US" dirty="0" smtClean="0"/>
                        <a:t> in pulmonary infarction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dirty="0" smtClean="0"/>
                        <a:t>Fatigue ,palpitation in MVP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HAEMOPTYSIS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coughing out of blood </a:t>
            </a:r>
          </a:p>
          <a:p>
            <a:r>
              <a:rPr lang="en-US" dirty="0" smtClean="0"/>
              <a:t>Its a indicator of serious disease of respiratory tract</a:t>
            </a:r>
          </a:p>
          <a:p>
            <a:r>
              <a:rPr lang="en-US" dirty="0" smtClean="0"/>
              <a:t>Can be confused with </a:t>
            </a:r>
            <a:r>
              <a:rPr lang="en-US" dirty="0" err="1" smtClean="0"/>
              <a:t>hemetemesis</a:t>
            </a:r>
            <a:endParaRPr lang="en-US" dirty="0" smtClean="0"/>
          </a:p>
          <a:p>
            <a:r>
              <a:rPr lang="en-US" dirty="0" smtClean="0"/>
              <a:t>Coughed up blood is usually bright red and </a:t>
            </a:r>
            <a:r>
              <a:rPr lang="en-US" dirty="0" smtClean="0"/>
              <a:t>frothy whereas</a:t>
            </a:r>
            <a:r>
              <a:rPr lang="en-US" dirty="0" smtClean="0"/>
              <a:t> </a:t>
            </a:r>
            <a:r>
              <a:rPr lang="en-US" dirty="0" smtClean="0"/>
              <a:t>Vomited </a:t>
            </a:r>
            <a:r>
              <a:rPr lang="en-US" dirty="0" smtClean="0"/>
              <a:t>blood is usually clotted, darker, non frothy, contains food particles and acid in </a:t>
            </a:r>
            <a:r>
              <a:rPr lang="en-US" dirty="0" smtClean="0"/>
              <a:t>reaction.</a:t>
            </a:r>
            <a:endParaRPr lang="en-US" dirty="0" smtClean="0"/>
          </a:p>
          <a:p>
            <a:r>
              <a:rPr lang="en-US" dirty="0" err="1" smtClean="0"/>
              <a:t>Haemoptysis</a:t>
            </a:r>
            <a:r>
              <a:rPr lang="en-US" dirty="0" smtClean="0"/>
              <a:t> originates from bronchial arteries( 95%) or pulmonary arteries(5%)</a:t>
            </a:r>
          </a:p>
          <a:p>
            <a:r>
              <a:rPr lang="en-US" dirty="0" smtClean="0"/>
              <a:t>Massive </a:t>
            </a:r>
            <a:r>
              <a:rPr lang="en-US" dirty="0" err="1" smtClean="0"/>
              <a:t>haemoptysis</a:t>
            </a:r>
            <a:r>
              <a:rPr lang="en-US" dirty="0" smtClean="0"/>
              <a:t> is coughing more than 400ml in 3 hrs or  600 ml blood within 24 </a:t>
            </a:r>
            <a:r>
              <a:rPr lang="en-US" dirty="0" err="1" smtClean="0"/>
              <a:t>hours.seen</a:t>
            </a:r>
            <a:r>
              <a:rPr lang="en-US" dirty="0" smtClean="0"/>
              <a:t> in TB, </a:t>
            </a:r>
            <a:r>
              <a:rPr lang="en-US" dirty="0" err="1" smtClean="0"/>
              <a:t>Bronchiectasis,CB</a:t>
            </a:r>
            <a:r>
              <a:rPr lang="en-US" dirty="0" smtClean="0"/>
              <a:t>, </a:t>
            </a:r>
            <a:r>
              <a:rPr lang="en-US" dirty="0" err="1" smtClean="0"/>
              <a:t>bronchogenic</a:t>
            </a:r>
            <a:r>
              <a:rPr lang="en-US" dirty="0" smtClean="0"/>
              <a:t> carcinoma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pPr algn="just"/>
            <a:r>
              <a:rPr lang="en-US" dirty="0" smtClean="0"/>
              <a:t>Causes of </a:t>
            </a:r>
            <a:r>
              <a:rPr lang="en-US" dirty="0" err="1" smtClean="0"/>
              <a:t>haemoptysis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62500" lnSpcReduction="20000"/>
          </a:bodyPr>
          <a:lstStyle/>
          <a:p>
            <a:r>
              <a:rPr lang="en-IN" b="1" i="1" dirty="0" smtClean="0"/>
              <a:t>Infections</a:t>
            </a:r>
          </a:p>
          <a:p>
            <a:r>
              <a:rPr lang="en-IN" dirty="0" smtClean="0"/>
              <a:t>Bronchitis</a:t>
            </a:r>
          </a:p>
          <a:p>
            <a:r>
              <a:rPr lang="en-IN" dirty="0" smtClean="0"/>
              <a:t>Tuberculosis</a:t>
            </a:r>
          </a:p>
          <a:p>
            <a:r>
              <a:rPr lang="en-IN" dirty="0" smtClean="0"/>
              <a:t>Fungal infections</a:t>
            </a:r>
          </a:p>
          <a:p>
            <a:r>
              <a:rPr lang="en-IN" dirty="0" smtClean="0"/>
              <a:t>Pneumonia</a:t>
            </a:r>
          </a:p>
          <a:p>
            <a:r>
              <a:rPr lang="en-IN" dirty="0" smtClean="0"/>
              <a:t>Lung abscess</a:t>
            </a:r>
          </a:p>
          <a:p>
            <a:r>
              <a:rPr lang="en-IN" dirty="0" err="1" smtClean="0"/>
              <a:t>Bronchiectasis</a:t>
            </a:r>
            <a:endParaRPr lang="en-IN" dirty="0" smtClean="0"/>
          </a:p>
          <a:p>
            <a:r>
              <a:rPr lang="en-IN" b="1" i="1" dirty="0" err="1" smtClean="0"/>
              <a:t>Neoplasms</a:t>
            </a:r>
            <a:endParaRPr lang="en-IN" b="1" i="1" dirty="0" smtClean="0"/>
          </a:p>
          <a:p>
            <a:r>
              <a:rPr lang="en-IN" dirty="0" err="1" smtClean="0"/>
              <a:t>Bronchogenic</a:t>
            </a:r>
            <a:r>
              <a:rPr lang="en-IN" dirty="0" smtClean="0"/>
              <a:t> carcinoma</a:t>
            </a:r>
          </a:p>
          <a:p>
            <a:r>
              <a:rPr lang="en-IN" dirty="0" smtClean="0"/>
              <a:t>Bronchial adenoma</a:t>
            </a:r>
          </a:p>
          <a:p>
            <a:r>
              <a:rPr lang="en-IN" b="1" i="1" dirty="0" smtClean="0"/>
              <a:t>Cardiovascular disorders</a:t>
            </a:r>
          </a:p>
          <a:p>
            <a:r>
              <a:rPr lang="en-IN" dirty="0" smtClean="0"/>
              <a:t>Pulmonary infarction from </a:t>
            </a:r>
            <a:r>
              <a:rPr lang="en-IN" dirty="0" err="1" smtClean="0"/>
              <a:t>thromboembolism</a:t>
            </a:r>
            <a:endParaRPr lang="en-IN" dirty="0" smtClean="0"/>
          </a:p>
          <a:p>
            <a:r>
              <a:rPr lang="en-IN" dirty="0" smtClean="0"/>
              <a:t>Mitral </a:t>
            </a:r>
            <a:r>
              <a:rPr lang="en-IN" dirty="0" err="1" smtClean="0"/>
              <a:t>stenosis</a:t>
            </a:r>
            <a:endParaRPr lang="en-IN" dirty="0" smtClean="0"/>
          </a:p>
          <a:p>
            <a:r>
              <a:rPr lang="en-IN" b="1" i="1" dirty="0" smtClean="0"/>
              <a:t>Trauma</a:t>
            </a:r>
          </a:p>
          <a:p>
            <a:r>
              <a:rPr lang="en-IN" dirty="0" smtClean="0"/>
              <a:t>Foreign body</a:t>
            </a:r>
          </a:p>
          <a:p>
            <a:r>
              <a:rPr lang="en-IN" b="1" i="1" dirty="0" smtClean="0"/>
              <a:t>Hematologic/immunologic</a:t>
            </a:r>
          </a:p>
          <a:p>
            <a:r>
              <a:rPr lang="en-IN" dirty="0" smtClean="0"/>
              <a:t>Blood </a:t>
            </a:r>
            <a:r>
              <a:rPr lang="en-IN" dirty="0" err="1" smtClean="0"/>
              <a:t>dyscrasia</a:t>
            </a:r>
            <a:endParaRPr lang="en-IN" dirty="0" smtClean="0"/>
          </a:p>
          <a:p>
            <a:r>
              <a:rPr lang="en-IN" dirty="0" err="1" smtClean="0"/>
              <a:t>Goodpasture’s</a:t>
            </a:r>
            <a:r>
              <a:rPr lang="en-IN" dirty="0" smtClean="0"/>
              <a:t> syndrome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Massive </a:t>
            </a:r>
            <a:r>
              <a:rPr lang="en-US" dirty="0" err="1" smtClean="0"/>
              <a:t>hemoptysis-TB,bronchiectasis,broncogenic</a:t>
            </a:r>
            <a:r>
              <a:rPr lang="en-US" dirty="0" smtClean="0"/>
              <a:t> </a:t>
            </a:r>
            <a:r>
              <a:rPr lang="en-US" dirty="0" err="1" smtClean="0"/>
              <a:t>ca,suppurative</a:t>
            </a:r>
            <a:r>
              <a:rPr lang="en-US" dirty="0" smtClean="0"/>
              <a:t> </a:t>
            </a:r>
            <a:r>
              <a:rPr lang="en-US" dirty="0" err="1" smtClean="0"/>
              <a:t>pneumonia,thromboembolism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Scanty </a:t>
            </a:r>
            <a:r>
              <a:rPr lang="en-US" dirty="0" err="1" smtClean="0"/>
              <a:t>hemoptysis-</a:t>
            </a:r>
            <a:r>
              <a:rPr lang="en-US" dirty="0" err="1" smtClean="0"/>
              <a:t>broncogenic</a:t>
            </a:r>
            <a:r>
              <a:rPr lang="en-US" dirty="0" smtClean="0"/>
              <a:t> </a:t>
            </a:r>
            <a:r>
              <a:rPr lang="en-US" dirty="0" err="1" smtClean="0"/>
              <a:t>ca,chronic</a:t>
            </a:r>
            <a:r>
              <a:rPr lang="en-US" dirty="0" smtClean="0"/>
              <a:t> </a:t>
            </a:r>
            <a:r>
              <a:rPr lang="en-US" dirty="0" err="1" smtClean="0"/>
              <a:t>bronchitis,thromboembolism</a:t>
            </a:r>
            <a:endParaRPr lang="en-US" dirty="0" smtClean="0"/>
          </a:p>
          <a:p>
            <a:r>
              <a:rPr lang="en-US" dirty="0" err="1" smtClean="0"/>
              <a:t>Hemoptysis</a:t>
            </a:r>
            <a:r>
              <a:rPr lang="en-US" dirty="0" smtClean="0"/>
              <a:t> with streaks-</a:t>
            </a:r>
            <a:r>
              <a:rPr lang="en-US" dirty="0" err="1" smtClean="0"/>
              <a:t>bronchiectasis,chronic</a:t>
            </a:r>
            <a:r>
              <a:rPr lang="en-US" dirty="0" smtClean="0"/>
              <a:t> </a:t>
            </a:r>
            <a:r>
              <a:rPr lang="en-US" dirty="0" err="1" smtClean="0"/>
              <a:t>bronchitis,pneumococcal</a:t>
            </a:r>
            <a:endParaRPr lang="en-US" dirty="0" smtClean="0"/>
          </a:p>
          <a:p>
            <a:r>
              <a:rPr lang="en-US" dirty="0" smtClean="0"/>
              <a:t>Recurrent </a:t>
            </a:r>
            <a:r>
              <a:rPr lang="en-US" dirty="0" err="1" smtClean="0"/>
              <a:t>hemoptysis-broncogenic</a:t>
            </a:r>
            <a:r>
              <a:rPr lang="en-US" dirty="0" smtClean="0"/>
              <a:t> </a:t>
            </a:r>
            <a:r>
              <a:rPr lang="en-US" dirty="0" err="1" smtClean="0"/>
              <a:t>ca,chronic</a:t>
            </a:r>
            <a:r>
              <a:rPr lang="en-US" dirty="0" smtClean="0"/>
              <a:t> </a:t>
            </a:r>
            <a:r>
              <a:rPr lang="en-US" dirty="0" err="1" smtClean="0"/>
              <a:t>bronchitis,TB,bronchiectasis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STARTING A CONSULTATION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The consulting room should be quiet and free from Interruptions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 Introduce yourself and clarify your role, giving the patient an outline of what your intentions are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Ensure the patient is comfortable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Listen to the  patient, not merely hear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Maintain Confidentiality with the patient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Allow patient to recite in his own unhurried way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Have a elasticity in interrogation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Every symptom to be </a:t>
            </a:r>
            <a:r>
              <a:rPr lang="en-US" dirty="0" err="1" smtClean="0"/>
              <a:t>analysed</a:t>
            </a:r>
            <a:r>
              <a:rPr lang="en-US" dirty="0" smtClean="0"/>
              <a:t> thoroughly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Leading questions to elicit symptoms omitted by patient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932708"/>
          <a:ext cx="9144000" cy="659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1800"/>
                <a:gridCol w="6372200"/>
              </a:tblGrid>
              <a:tr h="955543"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en-US" sz="2200" dirty="0" smtClean="0"/>
                        <a:t>Age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Childhood and adults: </a:t>
                      </a:r>
                      <a:r>
                        <a:rPr lang="en-US" sz="2200" dirty="0" err="1" smtClean="0"/>
                        <a:t>Bronchiectasis</a:t>
                      </a:r>
                      <a:r>
                        <a:rPr lang="en-US" sz="2200" dirty="0" smtClean="0"/>
                        <a:t>,</a:t>
                      </a:r>
                      <a:r>
                        <a:rPr lang="en-US" sz="2200" baseline="0" dirty="0" smtClean="0"/>
                        <a:t> TB , MS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aseline="0" dirty="0" smtClean="0"/>
                        <a:t>Middle and old age: </a:t>
                      </a:r>
                      <a:r>
                        <a:rPr lang="en-US" sz="2200" baseline="0" dirty="0" err="1" smtClean="0"/>
                        <a:t>bronchogenic</a:t>
                      </a:r>
                      <a:r>
                        <a:rPr lang="en-US" sz="2200" baseline="0" dirty="0" smtClean="0"/>
                        <a:t> carcinoma </a:t>
                      </a:r>
                      <a:endParaRPr lang="en-IN" sz="2200" dirty="0"/>
                    </a:p>
                  </a:txBody>
                  <a:tcPr/>
                </a:tc>
              </a:tr>
              <a:tr h="9555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2)</a:t>
                      </a:r>
                      <a:r>
                        <a:rPr lang="en-US" sz="2200" baseline="0" dirty="0" smtClean="0"/>
                        <a:t> Q</a:t>
                      </a:r>
                      <a:r>
                        <a:rPr lang="en-US" sz="2200" dirty="0" smtClean="0"/>
                        <a:t>uantity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Mild:  early PTB , acute/chronic bronchitis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err="1" smtClean="0"/>
                        <a:t>Profuse:advanced</a:t>
                      </a:r>
                      <a:r>
                        <a:rPr lang="en-US" sz="2200" dirty="0" smtClean="0"/>
                        <a:t> PTB, MS, </a:t>
                      </a:r>
                      <a:r>
                        <a:rPr lang="en-US" sz="2200" dirty="0" err="1" smtClean="0"/>
                        <a:t>bronchogenic</a:t>
                      </a:r>
                      <a:r>
                        <a:rPr lang="en-US" sz="2200" dirty="0" smtClean="0"/>
                        <a:t> CA, </a:t>
                      </a:r>
                      <a:endParaRPr lang="en-IN" sz="2200" dirty="0"/>
                    </a:p>
                  </a:txBody>
                  <a:tcPr/>
                </a:tc>
              </a:tr>
              <a:tr h="9555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3)Presence of sputum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Blood is mixed</a:t>
                      </a:r>
                      <a:r>
                        <a:rPr lang="en-US" sz="2200" baseline="0" dirty="0" smtClean="0"/>
                        <a:t> with sputum in infectious causes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aseline="0" dirty="0" smtClean="0"/>
                        <a:t>Fresh blood without sputum in non infective causes</a:t>
                      </a:r>
                      <a:endParaRPr lang="en-IN" sz="2200" dirty="0"/>
                    </a:p>
                  </a:txBody>
                  <a:tcPr/>
                </a:tc>
              </a:tr>
              <a:tr h="9555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4)H/o trauma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eg</a:t>
                      </a:r>
                      <a:r>
                        <a:rPr lang="en-US" sz="2200" dirty="0" smtClean="0"/>
                        <a:t>: gun shot wounds / fracture of ribs</a:t>
                      </a:r>
                      <a:endParaRPr lang="en-IN" sz="2200" dirty="0"/>
                    </a:p>
                  </a:txBody>
                  <a:tcPr/>
                </a:tc>
              </a:tr>
              <a:tr h="9555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5)</a:t>
                      </a:r>
                      <a:r>
                        <a:rPr lang="en-US" sz="2200" baseline="0" dirty="0" smtClean="0"/>
                        <a:t> Associated symptoms</a:t>
                      </a:r>
                      <a:endParaRPr lang="en-IN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Cough. </a:t>
                      </a:r>
                      <a:r>
                        <a:rPr lang="en-US" sz="2200" dirty="0" err="1" smtClean="0"/>
                        <a:t>fever.,night</a:t>
                      </a:r>
                      <a:r>
                        <a:rPr lang="en-US" sz="2200" dirty="0" smtClean="0"/>
                        <a:t> sweats ,loss of wt in TB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smtClean="0"/>
                        <a:t>H/o Recent operation/phlebitis in </a:t>
                      </a:r>
                      <a:r>
                        <a:rPr lang="en-US" sz="2200" dirty="0" err="1" smtClean="0"/>
                        <a:t>pulm</a:t>
                      </a:r>
                      <a:r>
                        <a:rPr lang="en-US" sz="2200" dirty="0" smtClean="0"/>
                        <a:t> infarction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dirty="0" err="1" smtClean="0"/>
                        <a:t>Dypsnoea</a:t>
                      </a:r>
                      <a:r>
                        <a:rPr lang="en-US" sz="2200" dirty="0" smtClean="0"/>
                        <a:t>, palpitation</a:t>
                      </a:r>
                      <a:r>
                        <a:rPr lang="en-US" sz="2200" baseline="0" dirty="0" smtClean="0"/>
                        <a:t> in Mitral </a:t>
                      </a:r>
                      <a:r>
                        <a:rPr lang="en-US" sz="2200" baseline="0" dirty="0" err="1" smtClean="0"/>
                        <a:t>stenosis</a:t>
                      </a:r>
                      <a:endParaRPr lang="en-US" sz="22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aseline="0" dirty="0" smtClean="0"/>
                        <a:t>Bleeding from other sites  is s/o blood </a:t>
                      </a:r>
                      <a:r>
                        <a:rPr lang="en-US" sz="2200" baseline="0" dirty="0" err="1" smtClean="0"/>
                        <a:t>dyscrasias</a:t>
                      </a:r>
                      <a:endParaRPr lang="en-US" sz="22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aseline="0" dirty="0" smtClean="0"/>
                        <a:t>H/o smoking in old age is s/o </a:t>
                      </a:r>
                      <a:r>
                        <a:rPr lang="en-US" sz="2200" baseline="0" dirty="0" err="1" smtClean="0"/>
                        <a:t>bronchogenic</a:t>
                      </a:r>
                      <a:r>
                        <a:rPr lang="en-US" sz="2200" baseline="0" dirty="0" smtClean="0"/>
                        <a:t> CA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200" baseline="0" dirty="0" smtClean="0"/>
                        <a:t>Cough with foul smelling sputum s/o lung abscess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2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FEVER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r>
              <a:rPr lang="en-IN" sz="2800" dirty="0" smtClean="0"/>
              <a:t>The mean oral temperature is 36.8° ± 0.4°C (98.2° ± 0.7°F), with low levels at 6 a.m. and higher levels at 4-6pm</a:t>
            </a:r>
          </a:p>
          <a:p>
            <a:r>
              <a:rPr lang="en-IN" sz="2800" dirty="0" smtClean="0"/>
              <a:t>The maximum normal oral temperature is 37.2°C (98.9°F) at 6 a.m. and 37.7°C (99.9°F) at 4 </a:t>
            </a:r>
            <a:r>
              <a:rPr lang="en-IN" sz="2800" dirty="0" err="1" smtClean="0"/>
              <a:t>p.m</a:t>
            </a:r>
            <a:endParaRPr lang="en-IN" sz="2800" dirty="0" smtClean="0"/>
          </a:p>
          <a:p>
            <a:r>
              <a:rPr lang="en-IN" sz="2800" dirty="0" smtClean="0"/>
              <a:t>Rectal temperatures are generally 0.4°C (0.7°F) higher than oral readings</a:t>
            </a:r>
          </a:p>
          <a:p>
            <a:r>
              <a:rPr lang="en-IN" sz="2800" i="1" smtClean="0"/>
              <a:t>Fever is an elevation of body temperature that exceeds the normal daily variation and occurs in conjunction with an increase in the hypothalamic set point </a:t>
            </a:r>
            <a:endParaRPr lang="en-IN" sz="2800" i="1" dirty="0" smtClean="0"/>
          </a:p>
          <a:p>
            <a:r>
              <a:rPr lang="en-IN" sz="2800" i="1" dirty="0" smtClean="0"/>
              <a:t>An a.m. temperature of &gt;37.2°C (&gt;98.9°F) or a p.m. temperature of &gt;37.7°C (&gt;99.9°F) defines a fever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675456"/>
            <a:ext cx="8229600" cy="43204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dirty="0" smtClean="0"/>
              <a:t>A fever of &gt;41.5°C (&gt;106.7°F) is called </a:t>
            </a:r>
            <a:r>
              <a:rPr lang="en-IN" i="1" dirty="0" smtClean="0"/>
              <a:t>hyperpyrexia</a:t>
            </a:r>
            <a:r>
              <a:rPr lang="en-IN" dirty="0" smtClean="0"/>
              <a:t>. This extraordinarily high fever can develop in patients with severe infections but most commonly occurs in patients with central nervous system (CNS) </a:t>
            </a:r>
            <a:r>
              <a:rPr lang="en-IN" dirty="0" smtClean="0"/>
              <a:t>haemorrhages</a:t>
            </a:r>
            <a:endParaRPr lang="en-IN" dirty="0" smtClean="0"/>
          </a:p>
          <a:p>
            <a:r>
              <a:rPr lang="en-IN" dirty="0" smtClean="0"/>
              <a:t>Hyperthermia is characterized by an uncontrolled increase in body temperature that exceeds the body's ability to lose heat. The setting of the hypothalamic thermoregulatory </a:t>
            </a:r>
            <a:r>
              <a:rPr lang="en-IN" dirty="0" smtClean="0"/>
              <a:t>centre </a:t>
            </a:r>
            <a:r>
              <a:rPr lang="en-IN" dirty="0" smtClean="0"/>
              <a:t>is unchanged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71400"/>
            <a:ext cx="9144000" cy="908720"/>
          </a:xfrm>
        </p:spPr>
        <p:txBody>
          <a:bodyPr>
            <a:normAutofit/>
          </a:bodyPr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697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12497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000" dirty="0" smtClean="0"/>
                        <a:t>1)Onset of fever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 smtClean="0"/>
                        <a:t>Sudden:</a:t>
                      </a:r>
                      <a:r>
                        <a:rPr lang="en-US" sz="2000" baseline="0" dirty="0" smtClean="0"/>
                        <a:t> Pneumonia, URI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Gradual: Typhoid fever</a:t>
                      </a:r>
                      <a:endParaRPr lang="en-IN" sz="2000" dirty="0"/>
                    </a:p>
                  </a:txBody>
                  <a:tcPr/>
                </a:tc>
              </a:tr>
              <a:tr h="9435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2) Severity of fever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 smtClean="0"/>
                        <a:t>Mild</a:t>
                      </a:r>
                      <a:r>
                        <a:rPr lang="en-US" sz="2000" baseline="0" dirty="0" smtClean="0"/>
                        <a:t> grade: 99-100F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Moderate grade: 100-103F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High grade: &gt;103F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Hyperpyrexia: &gt;106.7F</a:t>
                      </a:r>
                      <a:endParaRPr lang="en-IN" sz="2000" dirty="0"/>
                    </a:p>
                  </a:txBody>
                  <a:tcPr/>
                </a:tc>
              </a:tr>
              <a:tr h="417615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US" sz="2000" dirty="0" smtClean="0"/>
                        <a:t>3) Type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dirty="0" smtClean="0"/>
                        <a:t>Remittent: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Temperature does not touch normal at all and the diurnal variation exceeds 1.5F </a:t>
                      </a:r>
                      <a:r>
                        <a:rPr lang="en-US" sz="2000" dirty="0" err="1" smtClean="0"/>
                        <a:t>eg</a:t>
                      </a:r>
                      <a:r>
                        <a:rPr lang="en-US" sz="2000" dirty="0" smtClean="0"/>
                        <a:t>: typhoid , Infective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endocarditis</a:t>
                      </a:r>
                      <a:endParaRPr lang="en-US" sz="20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Continuous: </a:t>
                      </a:r>
                      <a:r>
                        <a:rPr lang="en-US" sz="2000" dirty="0" smtClean="0"/>
                        <a:t>Temperature does not touch normal at all but the diurnal variation is</a:t>
                      </a:r>
                      <a:r>
                        <a:rPr lang="en-US" sz="2000" baseline="0" dirty="0" smtClean="0"/>
                        <a:t> less than </a:t>
                      </a:r>
                      <a:r>
                        <a:rPr lang="en-US" sz="2000" dirty="0" smtClean="0"/>
                        <a:t>1.5F </a:t>
                      </a:r>
                      <a:r>
                        <a:rPr lang="en-US" sz="2000" dirty="0" err="1" smtClean="0"/>
                        <a:t>eg</a:t>
                      </a:r>
                      <a:r>
                        <a:rPr lang="en-US" sz="2000" dirty="0" smtClean="0"/>
                        <a:t>: pneumonia, typhoid, UTI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2000" baseline="0" dirty="0" smtClean="0"/>
                        <a:t>Periodic/Relapsing: Here fever occurs in bouts lasting for days with </a:t>
                      </a:r>
                      <a:r>
                        <a:rPr lang="en-US" sz="2000" baseline="0" dirty="0" err="1" smtClean="0"/>
                        <a:t>afebrile</a:t>
                      </a:r>
                      <a:r>
                        <a:rPr lang="en-US" sz="2000" baseline="0" dirty="0" smtClean="0"/>
                        <a:t> phases </a:t>
                      </a:r>
                      <a:r>
                        <a:rPr lang="en-US" sz="2000" baseline="0" dirty="0" err="1" smtClean="0"/>
                        <a:t>eg:brucellosis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hodgkins</a:t>
                      </a:r>
                      <a:r>
                        <a:rPr lang="en-US" sz="2000" baseline="0" dirty="0" smtClean="0"/>
                        <a:t> lymphoma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2000" dirty="0" smtClean="0"/>
                        <a:t>Intermittent/septic/hectic:</a:t>
                      </a:r>
                      <a:r>
                        <a:rPr lang="en-US" sz="2000" baseline="0" dirty="0" smtClean="0"/>
                        <a:t> Here fever remains for few hours and then temperature touches baseline. Its of 3 types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US" sz="20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59432"/>
            <a:ext cx="8229600" cy="45943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13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2160240">
                <a:tc>
                  <a:txBody>
                    <a:bodyPr/>
                    <a:lstStyle/>
                    <a:p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endParaRPr lang="en-US" sz="200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sz="200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000" smtClean="0"/>
                        <a:t>Quotidian</a:t>
                      </a:r>
                      <a:r>
                        <a:rPr lang="en-US" sz="2000" baseline="0" dirty="0" smtClean="0"/>
                        <a:t>: intermittent fever that occurs daily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000" baseline="0" dirty="0" smtClean="0"/>
                        <a:t>Tertian:  intermittent fever on alternate days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2000" baseline="0" dirty="0" err="1" smtClean="0"/>
                        <a:t>Quartan</a:t>
                      </a:r>
                      <a:r>
                        <a:rPr lang="en-US" sz="2000" baseline="0" dirty="0" smtClean="0"/>
                        <a:t>: intermittent fever on every 4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baseline="0" dirty="0" smtClean="0"/>
                        <a:t> day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20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sz="20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IN" sz="20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4) Associated chills and rigors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Seen in lobar pneumonia, malaria, </a:t>
                      </a:r>
                      <a:r>
                        <a:rPr lang="en-US" sz="2000" dirty="0" err="1" smtClean="0"/>
                        <a:t>pyelonephritis</a:t>
                      </a:r>
                      <a:r>
                        <a:rPr lang="en-US" sz="2000" dirty="0" smtClean="0"/>
                        <a:t>, malaria, </a:t>
                      </a:r>
                      <a:r>
                        <a:rPr lang="en-US" sz="2000" dirty="0" err="1" smtClean="0"/>
                        <a:t>sepsis,infective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endocarditis</a:t>
                      </a:r>
                      <a:endParaRPr lang="en-IN" sz="20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5) Relieved with antipyretics?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Hyperthermia is not relieved by antipyretics</a:t>
                      </a:r>
                      <a:endParaRPr lang="en-IN" sz="2000" dirty="0"/>
                    </a:p>
                  </a:txBody>
                  <a:tcPr/>
                </a:tc>
              </a:tr>
              <a:tr h="231910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6)Associated features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evening rise of temperature: </a:t>
                      </a:r>
                      <a:r>
                        <a:rPr lang="en-US" sz="2000" dirty="0" smtClean="0"/>
                        <a:t>Seen</a:t>
                      </a:r>
                      <a:r>
                        <a:rPr lang="en-US" sz="2000" baseline="0" dirty="0" smtClean="0"/>
                        <a:t> in cases of TB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burning </a:t>
                      </a:r>
                      <a:r>
                        <a:rPr lang="en-US" sz="2000" baseline="0" dirty="0" err="1" smtClean="0"/>
                        <a:t>micturition</a:t>
                      </a:r>
                      <a:r>
                        <a:rPr lang="en-US" sz="2000" baseline="0" dirty="0" smtClean="0"/>
                        <a:t>:  seen in UTI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cough with sputum: respiratory infections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</a:t>
                      </a:r>
                      <a:r>
                        <a:rPr lang="en-US" sz="2000" baseline="0" dirty="0" err="1" smtClean="0"/>
                        <a:t>diarrhoea</a:t>
                      </a:r>
                      <a:r>
                        <a:rPr lang="en-US" sz="2000" baseline="0" dirty="0" smtClean="0"/>
                        <a:t> ,vomiting: gastroenteritis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rash: typhoid, </a:t>
                      </a:r>
                      <a:r>
                        <a:rPr lang="en-US" sz="2000" baseline="0" dirty="0" err="1" smtClean="0"/>
                        <a:t>meningococcemia,SLE</a:t>
                      </a:r>
                      <a:r>
                        <a:rPr lang="en-US" sz="2000" baseline="0" dirty="0" smtClean="0"/>
                        <a:t> etc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/>
                        <a:t>h/o </a:t>
                      </a:r>
                      <a:r>
                        <a:rPr lang="en-US" sz="2000" baseline="0" dirty="0" err="1" smtClean="0"/>
                        <a:t>arthralgia</a:t>
                      </a:r>
                      <a:r>
                        <a:rPr lang="en-US" sz="2000" baseline="0" dirty="0" smtClean="0"/>
                        <a:t>: dengue, </a:t>
                      </a:r>
                      <a:r>
                        <a:rPr lang="en-US" sz="2000" baseline="0" dirty="0" err="1" smtClean="0"/>
                        <a:t>chikungunya</a:t>
                      </a:r>
                      <a:r>
                        <a:rPr lang="en-US" sz="2000" baseline="0" dirty="0" smtClean="0"/>
                        <a:t> 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en-US" dirty="0" smtClean="0"/>
              <a:t>Hoarseness of voice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voice that is rough, harsh and lower in pitch than normal is usually described as hoarse</a:t>
            </a:r>
          </a:p>
          <a:p>
            <a:r>
              <a:rPr lang="en-US" sz="3000" dirty="0" smtClean="0"/>
              <a:t>Its usually due to interference with the phonation function of larynx</a:t>
            </a:r>
          </a:p>
          <a:p>
            <a:r>
              <a:rPr lang="en-US" sz="3000" dirty="0" smtClean="0"/>
              <a:t> Causes include 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Inflammatory lesions of </a:t>
            </a:r>
            <a:r>
              <a:rPr lang="en-US" sz="3000" dirty="0" err="1" smtClean="0"/>
              <a:t>larynx:laryngitis</a:t>
            </a:r>
            <a:r>
              <a:rPr lang="en-US" sz="3000" dirty="0" smtClean="0"/>
              <a:t>, diphtheria, TB, syphilis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New </a:t>
            </a:r>
            <a:r>
              <a:rPr lang="en-US" sz="3000" dirty="0" err="1" smtClean="0"/>
              <a:t>growths:papiloma</a:t>
            </a:r>
            <a:r>
              <a:rPr lang="en-US" sz="3000" dirty="0" smtClean="0"/>
              <a:t>/</a:t>
            </a:r>
            <a:r>
              <a:rPr lang="en-US" sz="3000" dirty="0" err="1" smtClean="0"/>
              <a:t>fibroma</a:t>
            </a:r>
            <a:r>
              <a:rPr lang="en-US" sz="3000" dirty="0" smtClean="0"/>
              <a:t>/</a:t>
            </a:r>
            <a:r>
              <a:rPr lang="en-US" sz="3000" dirty="0" err="1" smtClean="0"/>
              <a:t>hemangioma</a:t>
            </a:r>
            <a:endParaRPr lang="en-US" sz="3000" dirty="0" smtClean="0"/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Paralysis of vocal </a:t>
            </a:r>
            <a:r>
              <a:rPr lang="en-US" sz="3000" dirty="0" err="1" smtClean="0"/>
              <a:t>cords:medullary</a:t>
            </a:r>
            <a:r>
              <a:rPr lang="en-US" sz="3000" dirty="0" smtClean="0"/>
              <a:t> damage (</a:t>
            </a:r>
            <a:r>
              <a:rPr lang="en-US" sz="3000" dirty="0" err="1" smtClean="0"/>
              <a:t>infarction,syringobulbia</a:t>
            </a:r>
            <a:r>
              <a:rPr lang="en-US" sz="3000" dirty="0" smtClean="0"/>
              <a:t>), RLN palsy ( following thyroid </a:t>
            </a:r>
            <a:r>
              <a:rPr lang="en-US" sz="3000" dirty="0" err="1" smtClean="0"/>
              <a:t>surgeries,aortic</a:t>
            </a:r>
            <a:r>
              <a:rPr lang="en-US" sz="3000" dirty="0" smtClean="0"/>
              <a:t> </a:t>
            </a:r>
            <a:r>
              <a:rPr lang="en-US" sz="3000" dirty="0" err="1" smtClean="0"/>
              <a:t>aneurysm,bronchial</a:t>
            </a:r>
            <a:r>
              <a:rPr lang="en-US" sz="3000" dirty="0" smtClean="0"/>
              <a:t> </a:t>
            </a:r>
            <a:r>
              <a:rPr lang="en-US" sz="3000" dirty="0" err="1" smtClean="0"/>
              <a:t>neoplasms</a:t>
            </a:r>
            <a:r>
              <a:rPr lang="en-US" sz="30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Myasthenia gravis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Voice abuse</a:t>
            </a:r>
          </a:p>
          <a:p>
            <a:endParaRPr lang="en-IN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en-US" dirty="0" smtClean="0"/>
              <a:t>Method of inquiry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411"/>
          <a:ext cx="9144000" cy="6521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1) Onset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Acute febrile onset</a:t>
                      </a:r>
                      <a:r>
                        <a:rPr lang="en-US" sz="2000" baseline="0" dirty="0" smtClean="0"/>
                        <a:t> in infectious laryngitis/diphtheria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2) Duration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Hoarseness associated with ARI is self limited and does not last more than 2-3</a:t>
                      </a:r>
                      <a:r>
                        <a:rPr lang="en-US" sz="2000" baseline="0" dirty="0" smtClean="0"/>
                        <a:t> weeks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3) Occupation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More common in voice</a:t>
                      </a:r>
                      <a:r>
                        <a:rPr lang="en-US" sz="2000" baseline="0" dirty="0" smtClean="0"/>
                        <a:t> abusers like singers ,teachers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4)</a:t>
                      </a:r>
                      <a:r>
                        <a:rPr lang="en-US" sz="2000" baseline="0" dirty="0" smtClean="0"/>
                        <a:t> Pain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TB of larynx causes pain localized to laryngeal area or referred to adjacent structures  such as ear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5) h/o any trauma/thyroid</a:t>
                      </a:r>
                      <a:r>
                        <a:rPr lang="en-US" sz="2000" baseline="0" dirty="0" smtClean="0"/>
                        <a:t> surgery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Suggests injury to RLN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6) Associated </a:t>
                      </a:r>
                      <a:r>
                        <a:rPr lang="en-US" sz="2000" dirty="0" err="1" smtClean="0"/>
                        <a:t>Dypsnoea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Bilateral</a:t>
                      </a:r>
                      <a:r>
                        <a:rPr lang="en-US" sz="2000" baseline="0" dirty="0" smtClean="0"/>
                        <a:t> PTB, mitral disease, aortic </a:t>
                      </a:r>
                      <a:r>
                        <a:rPr lang="en-US" sz="2000" baseline="0" dirty="0" err="1" smtClean="0"/>
                        <a:t>aneurysm,pericardial</a:t>
                      </a:r>
                      <a:r>
                        <a:rPr lang="en-US" sz="2000" baseline="0" dirty="0" smtClean="0"/>
                        <a:t> effusion</a:t>
                      </a:r>
                      <a:endParaRPr lang="en-IN" sz="2000" dirty="0"/>
                    </a:p>
                  </a:txBody>
                  <a:tcPr/>
                </a:tc>
              </a:tr>
              <a:tr h="93159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7) </a:t>
                      </a:r>
                      <a:r>
                        <a:rPr lang="en-US" sz="2000" dirty="0" err="1" smtClean="0"/>
                        <a:t>Aphonia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Aphonia</a:t>
                      </a:r>
                      <a:r>
                        <a:rPr lang="en-US" sz="2000" dirty="0" smtClean="0"/>
                        <a:t> but normal sound on coughing</a:t>
                      </a:r>
                      <a:r>
                        <a:rPr lang="en-US" sz="2000" baseline="0" dirty="0" smtClean="0"/>
                        <a:t> suggests Hysteria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Hiccups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Sudden, involuntary, contraction of the diaphragm (usually unilateral) and other </a:t>
            </a:r>
            <a:r>
              <a:rPr lang="en-IN" dirty="0" err="1" smtClean="0"/>
              <a:t>inspiratory</a:t>
            </a:r>
            <a:r>
              <a:rPr lang="en-IN" dirty="0" smtClean="0"/>
              <a:t> muscles terminated by abrupt closure of the glottis</a:t>
            </a:r>
          </a:p>
          <a:p>
            <a:r>
              <a:rPr lang="en-IN" dirty="0" smtClean="0"/>
              <a:t>Occurs as a result of stimulation of one or more limbs of the hiccup reflex arc:</a:t>
            </a:r>
          </a:p>
          <a:p>
            <a:pPr lvl="1"/>
            <a:r>
              <a:rPr lang="en-IN" dirty="0" smtClean="0"/>
              <a:t>Involves irritation of the </a:t>
            </a:r>
            <a:r>
              <a:rPr lang="en-IN" dirty="0" err="1" smtClean="0"/>
              <a:t>vagus</a:t>
            </a:r>
            <a:r>
              <a:rPr lang="en-IN" dirty="0" smtClean="0"/>
              <a:t> and </a:t>
            </a:r>
            <a:r>
              <a:rPr lang="en-IN" dirty="0" err="1" smtClean="0"/>
              <a:t>phrenic</a:t>
            </a:r>
            <a:r>
              <a:rPr lang="en-IN" dirty="0" smtClean="0"/>
              <a:t> nerves(afferent)</a:t>
            </a:r>
          </a:p>
          <a:p>
            <a:pPr lvl="1"/>
            <a:r>
              <a:rPr lang="en-IN" dirty="0" smtClean="0"/>
              <a:t>The hiccup centre is located in the upper spinal cord</a:t>
            </a:r>
          </a:p>
          <a:p>
            <a:pPr lvl="1"/>
            <a:r>
              <a:rPr lang="en-US" dirty="0" err="1" smtClean="0"/>
              <a:t>Efferents</a:t>
            </a:r>
            <a:r>
              <a:rPr lang="en-US" dirty="0" smtClean="0"/>
              <a:t> travel through </a:t>
            </a:r>
            <a:r>
              <a:rPr lang="en-US" dirty="0" err="1" smtClean="0"/>
              <a:t>phrenic</a:t>
            </a:r>
            <a:r>
              <a:rPr lang="en-US" dirty="0" smtClean="0"/>
              <a:t> nerve</a:t>
            </a:r>
          </a:p>
          <a:p>
            <a:r>
              <a:rPr lang="en-IN" dirty="0" smtClean="0"/>
              <a:t>Male-to-female ratio is 4:1:</a:t>
            </a:r>
          </a:p>
          <a:p>
            <a:pPr lvl="1"/>
            <a:r>
              <a:rPr lang="en-IN" dirty="0" smtClean="0"/>
              <a:t>In men, more than 90% of cases have an organic basis.</a:t>
            </a:r>
          </a:p>
          <a:p>
            <a:pPr lvl="1"/>
            <a:r>
              <a:rPr lang="en-IN" dirty="0" smtClean="0"/>
              <a:t>In women, a psychogenic cause is more likely</a:t>
            </a:r>
          </a:p>
          <a:p>
            <a:pPr lvl="1"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Causes of hiccups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980728"/>
            <a:ext cx="4644008" cy="5877272"/>
          </a:xfrm>
        </p:spPr>
        <p:txBody>
          <a:bodyPr>
            <a:normAutofit fontScale="25000" lnSpcReduction="20000"/>
          </a:bodyPr>
          <a:lstStyle/>
          <a:p>
            <a:r>
              <a:rPr lang="en-IN" sz="6400" dirty="0" smtClean="0"/>
              <a:t>Idiopathic</a:t>
            </a:r>
          </a:p>
          <a:p>
            <a:r>
              <a:rPr lang="en-IN" sz="6400" dirty="0" smtClean="0"/>
              <a:t>Gastrointestinal:</a:t>
            </a:r>
          </a:p>
          <a:p>
            <a:pPr lvl="1"/>
            <a:r>
              <a:rPr lang="en-IN" sz="6400" dirty="0" smtClean="0"/>
              <a:t>Gastric </a:t>
            </a:r>
            <a:r>
              <a:rPr lang="en-IN" sz="6400" dirty="0" err="1" smtClean="0"/>
              <a:t>distention</a:t>
            </a:r>
            <a:endParaRPr lang="en-IN" sz="6400" dirty="0" smtClean="0"/>
          </a:p>
          <a:p>
            <a:pPr lvl="1"/>
            <a:r>
              <a:rPr lang="en-IN" sz="6400" dirty="0" err="1" smtClean="0"/>
              <a:t>Esophageal</a:t>
            </a:r>
            <a:r>
              <a:rPr lang="en-IN" sz="6400" dirty="0" smtClean="0"/>
              <a:t> lesions</a:t>
            </a:r>
          </a:p>
          <a:p>
            <a:pPr lvl="1"/>
            <a:r>
              <a:rPr lang="en-IN" sz="6400" dirty="0" smtClean="0"/>
              <a:t>Reflux </a:t>
            </a:r>
            <a:r>
              <a:rPr lang="en-IN" sz="6400" dirty="0" err="1" smtClean="0"/>
              <a:t>esophagitis</a:t>
            </a:r>
            <a:r>
              <a:rPr lang="en-IN" sz="6400" dirty="0" smtClean="0"/>
              <a:t>/</a:t>
            </a:r>
            <a:r>
              <a:rPr lang="en-IN" sz="6400" dirty="0" err="1" smtClean="0"/>
              <a:t>achalasia</a:t>
            </a:r>
            <a:endParaRPr lang="en-IN" sz="6400" dirty="0" smtClean="0"/>
          </a:p>
          <a:p>
            <a:pPr lvl="1"/>
            <a:r>
              <a:rPr lang="en-IN" sz="6400" dirty="0" smtClean="0"/>
              <a:t>Hepatic /pancreatic  lesions</a:t>
            </a:r>
          </a:p>
          <a:p>
            <a:pPr lvl="1"/>
            <a:r>
              <a:rPr lang="en-IN" sz="6400" dirty="0" smtClean="0"/>
              <a:t>Appendicitis</a:t>
            </a:r>
          </a:p>
          <a:p>
            <a:pPr lvl="1"/>
            <a:r>
              <a:rPr lang="en-IN" sz="6400" dirty="0" smtClean="0"/>
              <a:t>Abdominal aortic aneurysm</a:t>
            </a:r>
          </a:p>
          <a:p>
            <a:pPr lvl="1"/>
            <a:r>
              <a:rPr lang="en-IN" sz="6400" dirty="0" smtClean="0"/>
              <a:t>Postoperative, abdominal procedure</a:t>
            </a:r>
          </a:p>
          <a:p>
            <a:r>
              <a:rPr lang="en-IN" sz="6400" dirty="0" smtClean="0"/>
              <a:t>Head and neck:</a:t>
            </a:r>
          </a:p>
          <a:p>
            <a:pPr lvl="1"/>
            <a:r>
              <a:rPr lang="en-IN" sz="6400" dirty="0" err="1" smtClean="0"/>
              <a:t>Otic</a:t>
            </a:r>
            <a:r>
              <a:rPr lang="en-IN" sz="6400" dirty="0" smtClean="0"/>
              <a:t> foreign body irritating the tympanic membrane</a:t>
            </a:r>
          </a:p>
          <a:p>
            <a:pPr lvl="1"/>
            <a:r>
              <a:rPr lang="en-IN" sz="6400" dirty="0" err="1" smtClean="0"/>
              <a:t>Pharyngitis</a:t>
            </a:r>
            <a:r>
              <a:rPr lang="en-IN" sz="6400" dirty="0" smtClean="0"/>
              <a:t>/laryngitis</a:t>
            </a:r>
          </a:p>
          <a:p>
            <a:pPr lvl="1"/>
            <a:r>
              <a:rPr lang="en-IN" sz="6400" dirty="0" smtClean="0"/>
              <a:t>Retropharyngeal/</a:t>
            </a:r>
            <a:r>
              <a:rPr lang="en-IN" sz="6400" dirty="0" err="1" smtClean="0"/>
              <a:t>peritonsillar</a:t>
            </a:r>
            <a:r>
              <a:rPr lang="en-IN" sz="6400" dirty="0" smtClean="0"/>
              <a:t> abscess</a:t>
            </a:r>
          </a:p>
          <a:p>
            <a:r>
              <a:rPr lang="en-IN" sz="6400" dirty="0" smtClean="0"/>
              <a:t>Diaphragmatic irritation:</a:t>
            </a:r>
          </a:p>
          <a:p>
            <a:pPr lvl="1"/>
            <a:r>
              <a:rPr lang="en-IN" sz="6400" dirty="0" err="1" smtClean="0"/>
              <a:t>Hiatal</a:t>
            </a:r>
            <a:r>
              <a:rPr lang="en-IN" sz="6400" dirty="0" smtClean="0"/>
              <a:t> hernia</a:t>
            </a:r>
          </a:p>
          <a:p>
            <a:pPr lvl="1"/>
            <a:r>
              <a:rPr lang="en-IN" sz="6400" dirty="0" err="1" smtClean="0"/>
              <a:t>Tumors</a:t>
            </a:r>
            <a:endParaRPr lang="en-IN" sz="6400" dirty="0" smtClean="0"/>
          </a:p>
          <a:p>
            <a:pPr lvl="1"/>
            <a:r>
              <a:rPr lang="en-IN" sz="6400" dirty="0" err="1" smtClean="0"/>
              <a:t>Pericarditis</a:t>
            </a:r>
            <a:endParaRPr lang="en-IN" sz="6400" dirty="0" smtClean="0"/>
          </a:p>
          <a:p>
            <a:pPr lvl="1"/>
            <a:r>
              <a:rPr lang="en-IN" sz="6400" dirty="0" err="1" smtClean="0"/>
              <a:t>Eventration</a:t>
            </a:r>
            <a:endParaRPr lang="en-IN" sz="6400" dirty="0" smtClean="0"/>
          </a:p>
          <a:p>
            <a:pPr lvl="1"/>
            <a:r>
              <a:rPr lang="en-IN" sz="6400" dirty="0" err="1" smtClean="0"/>
              <a:t>Splenomegaly</a:t>
            </a:r>
            <a:endParaRPr lang="en-IN" sz="6400" dirty="0" smtClean="0"/>
          </a:p>
          <a:p>
            <a:pPr lvl="1"/>
            <a:r>
              <a:rPr lang="en-IN" sz="6400" dirty="0" err="1" smtClean="0"/>
              <a:t>Hepatomegaly</a:t>
            </a:r>
            <a:endParaRPr lang="en-IN" sz="6400" dirty="0" smtClean="0"/>
          </a:p>
          <a:p>
            <a:pPr lvl="1"/>
            <a:r>
              <a:rPr lang="en-IN" sz="6400" dirty="0" smtClean="0"/>
              <a:t>Peritonitis</a:t>
            </a:r>
          </a:p>
          <a:p>
            <a:endParaRPr lang="en-IN" sz="55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11960" y="908720"/>
            <a:ext cx="4932040" cy="5949280"/>
          </a:xfrm>
        </p:spPr>
        <p:txBody>
          <a:bodyPr>
            <a:normAutofit fontScale="25000" lnSpcReduction="20000"/>
          </a:bodyPr>
          <a:lstStyle/>
          <a:p>
            <a:r>
              <a:rPr lang="en-IN" sz="6400" dirty="0" smtClean="0"/>
              <a:t>CNS lesions:</a:t>
            </a:r>
          </a:p>
          <a:p>
            <a:pPr lvl="1"/>
            <a:r>
              <a:rPr lang="en-IN" sz="6400" dirty="0" smtClean="0"/>
              <a:t>Encephalitis</a:t>
            </a:r>
          </a:p>
          <a:p>
            <a:pPr lvl="1"/>
            <a:r>
              <a:rPr lang="en-IN" sz="6400" dirty="0" smtClean="0"/>
              <a:t>Subarachnoid </a:t>
            </a:r>
            <a:r>
              <a:rPr lang="en-IN" sz="6400" dirty="0" err="1" smtClean="0"/>
              <a:t>hemorrhage</a:t>
            </a:r>
            <a:r>
              <a:rPr lang="en-IN" sz="6400" dirty="0" smtClean="0"/>
              <a:t>/stroke</a:t>
            </a:r>
          </a:p>
          <a:p>
            <a:pPr lvl="1"/>
            <a:r>
              <a:rPr lang="en-IN" sz="6400" dirty="0" err="1" smtClean="0"/>
              <a:t>Arteriovenous</a:t>
            </a:r>
            <a:r>
              <a:rPr lang="en-IN" sz="6400" dirty="0" smtClean="0"/>
              <a:t> malformations</a:t>
            </a:r>
          </a:p>
          <a:p>
            <a:pPr lvl="1"/>
            <a:r>
              <a:rPr lang="en-IN" sz="6400" dirty="0" smtClean="0"/>
              <a:t>Parkinson disease/multiple sclerosis</a:t>
            </a:r>
          </a:p>
          <a:p>
            <a:r>
              <a:rPr lang="en-IN" sz="6400" dirty="0" err="1" smtClean="0"/>
              <a:t>Mediastinal</a:t>
            </a:r>
            <a:r>
              <a:rPr lang="en-IN" sz="6400" dirty="0" smtClean="0"/>
              <a:t> and other thoracic lesions:</a:t>
            </a:r>
          </a:p>
          <a:p>
            <a:pPr lvl="1"/>
            <a:r>
              <a:rPr lang="en-IN" sz="6400" dirty="0" smtClean="0"/>
              <a:t>Pneumonia</a:t>
            </a:r>
          </a:p>
          <a:p>
            <a:pPr lvl="1"/>
            <a:r>
              <a:rPr lang="en-IN" sz="6400" dirty="0" smtClean="0"/>
              <a:t>Aortic aneurysm</a:t>
            </a:r>
          </a:p>
          <a:p>
            <a:pPr lvl="1"/>
            <a:r>
              <a:rPr lang="en-IN" sz="6400" dirty="0" smtClean="0"/>
              <a:t>Tuberculosis</a:t>
            </a:r>
          </a:p>
          <a:p>
            <a:pPr lvl="1"/>
            <a:r>
              <a:rPr lang="en-IN" sz="6400" dirty="0" smtClean="0"/>
              <a:t>Myocardial infarction</a:t>
            </a:r>
          </a:p>
          <a:p>
            <a:pPr lvl="1"/>
            <a:r>
              <a:rPr lang="en-IN" sz="6400" dirty="0" smtClean="0"/>
              <a:t>Lung cancer</a:t>
            </a:r>
          </a:p>
          <a:p>
            <a:r>
              <a:rPr lang="en-IN" sz="6400" dirty="0" smtClean="0"/>
              <a:t>Metabolic causes:</a:t>
            </a:r>
          </a:p>
          <a:p>
            <a:pPr lvl="1"/>
            <a:r>
              <a:rPr lang="en-IN" sz="6400" dirty="0" err="1" smtClean="0"/>
              <a:t>Uremia</a:t>
            </a:r>
            <a:r>
              <a:rPr lang="en-IN" sz="6400" dirty="0" smtClean="0"/>
              <a:t>/dm/gout</a:t>
            </a:r>
          </a:p>
          <a:p>
            <a:pPr lvl="1"/>
            <a:r>
              <a:rPr lang="en-IN" sz="6400" dirty="0" err="1" smtClean="0"/>
              <a:t>Hypocalcemia</a:t>
            </a:r>
            <a:r>
              <a:rPr lang="en-IN" sz="6400" dirty="0" smtClean="0"/>
              <a:t>/</a:t>
            </a:r>
            <a:r>
              <a:rPr lang="en-IN" sz="6400" dirty="0" err="1" smtClean="0"/>
              <a:t>natremia</a:t>
            </a:r>
            <a:endParaRPr lang="en-IN" sz="6400" dirty="0" smtClean="0"/>
          </a:p>
          <a:p>
            <a:r>
              <a:rPr lang="en-IN" sz="6400" dirty="0" smtClean="0"/>
              <a:t>Toxic/drug-induced:</a:t>
            </a:r>
          </a:p>
          <a:p>
            <a:pPr lvl="1"/>
            <a:r>
              <a:rPr lang="en-US" sz="6400" dirty="0" smtClean="0"/>
              <a:t>barbiturates</a:t>
            </a:r>
            <a:endParaRPr lang="en-IN" sz="6400" dirty="0" smtClean="0"/>
          </a:p>
          <a:p>
            <a:r>
              <a:rPr lang="en-IN" sz="6400" dirty="0" smtClean="0"/>
              <a:t>Psychogenic causes:</a:t>
            </a:r>
          </a:p>
          <a:p>
            <a:pPr lvl="1"/>
            <a:r>
              <a:rPr lang="en-IN" sz="6400" dirty="0" smtClean="0"/>
              <a:t>Stress/excitement</a:t>
            </a:r>
          </a:p>
          <a:p>
            <a:pPr lvl="1"/>
            <a:r>
              <a:rPr lang="en-IN" sz="6400" dirty="0" smtClean="0"/>
              <a:t>Grief</a:t>
            </a:r>
          </a:p>
          <a:p>
            <a:pPr lvl="1"/>
            <a:r>
              <a:rPr lang="en-IN" sz="6400" dirty="0" smtClean="0"/>
              <a:t>Malingering</a:t>
            </a:r>
          </a:p>
          <a:p>
            <a:pPr lvl="1"/>
            <a:r>
              <a:rPr lang="en-IN" sz="6400" dirty="0" smtClean="0"/>
              <a:t>Conversion disorder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HISTORY TO BE TAKEN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PALPITATION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PEDAL EDEMA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WEIGHT LOSS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LOSS OF APPETITE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ABDOMINAL PAIN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URINARY AND BOWEL COMPLAINTS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COMPOSITION OF A HISTORY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Preliminary data of the patient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Chief complaints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 of presenting </a:t>
            </a:r>
            <a:r>
              <a:rPr lang="en-US" dirty="0" smtClean="0"/>
              <a:t>illness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Past 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Treatment </a:t>
            </a:r>
            <a:r>
              <a:rPr lang="en-US" dirty="0" smtClean="0"/>
              <a:t>history including ATT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 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Personal 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Menstrual history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sz="3600" dirty="0" smtClean="0"/>
              <a:t>Resume and diagnostic impressions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At the end of the history ,a short summary outlining the salient or important facts of the case is prepared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diagnostic impressions or tentative conclusions of the examiner are then added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This narrows down the subsequent field of exploration and cut out unnecessary examinations or investigations</a:t>
            </a:r>
            <a:endParaRPr lang="en-IN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8686800" cy="28803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5400" dirty="0" smtClean="0"/>
              <a:t>           </a:t>
            </a:r>
            <a:r>
              <a:rPr lang="en-US" sz="7200" dirty="0" smtClean="0"/>
              <a:t>THANK YOU</a:t>
            </a:r>
            <a:endParaRPr lang="en-IN" sz="7200" dirty="0"/>
          </a:p>
        </p:txBody>
      </p:sp>
      <p:pic>
        <p:nvPicPr>
          <p:cNvPr id="4" name="Picture 3" descr="scen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315" y="-27384"/>
            <a:ext cx="9150315" cy="68532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904" y="2564904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THANK YOU</a:t>
            </a:r>
            <a:endParaRPr lang="en-IN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DATA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691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6156176"/>
              </a:tblGrid>
              <a:tr h="792088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Name</a:t>
                      </a:r>
                      <a:r>
                        <a:rPr lang="en-US" sz="2400" b="0" baseline="0" dirty="0" smtClean="0"/>
                        <a:t> of patient</a:t>
                      </a:r>
                      <a:endParaRPr lang="en-IN" sz="2400" b="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For</a:t>
                      </a:r>
                      <a:r>
                        <a:rPr lang="en-US" sz="2400" b="0" baseline="0" dirty="0" smtClean="0"/>
                        <a:t> establishing </a:t>
                      </a:r>
                      <a:r>
                        <a:rPr lang="en-US" sz="2400" b="0" dirty="0" smtClean="0"/>
                        <a:t>rapport</a:t>
                      </a:r>
                      <a:endParaRPr lang="en-IN" sz="2400" b="0" dirty="0"/>
                    </a:p>
                  </a:txBody>
                  <a:tcPr marL="82296" marR="82296"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Father’s name</a:t>
                      </a:r>
                      <a:endParaRPr lang="en-IN" sz="2400" b="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Helps to</a:t>
                      </a:r>
                      <a:r>
                        <a:rPr lang="en-US" sz="2400" baseline="0" dirty="0" smtClean="0"/>
                        <a:t> d</a:t>
                      </a:r>
                      <a:r>
                        <a:rPr lang="en-US" sz="2400" dirty="0" smtClean="0"/>
                        <a:t>ifferentiate</a:t>
                      </a:r>
                      <a:r>
                        <a:rPr lang="en-US" sz="2400" baseline="0" dirty="0" smtClean="0"/>
                        <a:t> two patients with same name</a:t>
                      </a:r>
                      <a:endParaRPr lang="en-IN" sz="2400" dirty="0"/>
                    </a:p>
                  </a:txBody>
                  <a:tcPr marL="82296" marR="82296"/>
                </a:tc>
              </a:tr>
              <a:tr h="123097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</a:t>
                      </a:r>
                      <a:endParaRPr lang="en-IN" sz="240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Helps to include or r/o certain diagnostic possibilities because of age trends of certain diseases </a:t>
                      </a:r>
                      <a:r>
                        <a:rPr lang="en-US" sz="2400" dirty="0" smtClean="0"/>
                        <a:t>.</a:t>
                      </a:r>
                      <a:r>
                        <a:rPr lang="en-US" sz="2400" dirty="0" err="1" smtClean="0"/>
                        <a:t>eg</a:t>
                      </a:r>
                      <a:r>
                        <a:rPr lang="en-US" sz="2400" dirty="0" smtClean="0"/>
                        <a:t>: </a:t>
                      </a:r>
                      <a:r>
                        <a:rPr lang="en-US" sz="2400" baseline="0" dirty="0" smtClean="0"/>
                        <a:t>Congenital </a:t>
                      </a:r>
                      <a:r>
                        <a:rPr lang="en-US" sz="2400" baseline="0" dirty="0" err="1" smtClean="0"/>
                        <a:t>anamolies</a:t>
                      </a:r>
                      <a:r>
                        <a:rPr lang="en-US" sz="2400" baseline="0" dirty="0" smtClean="0"/>
                        <a:t>  are common in childhood. 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D</a:t>
                      </a:r>
                      <a:r>
                        <a:rPr lang="en-US" sz="2400" dirty="0" smtClean="0"/>
                        <a:t>egenerative 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neoplastic</a:t>
                      </a:r>
                      <a:r>
                        <a:rPr lang="en-US" sz="2400" dirty="0" smtClean="0"/>
                        <a:t>, vascular</a:t>
                      </a:r>
                      <a:r>
                        <a:rPr lang="en-US" sz="2400" baseline="0" dirty="0" smtClean="0"/>
                        <a:t> ailments  are more common in middle aged or </a:t>
                      </a:r>
                      <a:r>
                        <a:rPr lang="en-US" sz="2400" baseline="0" dirty="0" smtClean="0"/>
                        <a:t>elderly</a:t>
                      </a:r>
                    </a:p>
                    <a:p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 young age-cystic </a:t>
                      </a:r>
                      <a:r>
                        <a:rPr lang="en-US" sz="2400" baseline="0" dirty="0" err="1" smtClean="0"/>
                        <a:t>fibrosis,BA,TB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Middle age-</a:t>
                      </a:r>
                      <a:r>
                        <a:rPr lang="en-US" sz="2400" baseline="0" dirty="0" err="1" smtClean="0"/>
                        <a:t>infections,BA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Old age-</a:t>
                      </a:r>
                      <a:r>
                        <a:rPr lang="en-US" sz="2400" baseline="0" dirty="0" err="1" smtClean="0"/>
                        <a:t>COPD,lung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cancer,pulmonary</a:t>
                      </a:r>
                      <a:r>
                        <a:rPr lang="en-US" sz="2400" baseline="0" dirty="0" smtClean="0"/>
                        <a:t> embolism.</a:t>
                      </a:r>
                      <a:endParaRPr lang="en-IN" sz="2400" dirty="0"/>
                    </a:p>
                  </a:txBody>
                  <a:tcPr marL="82296" marR="82296"/>
                </a:tc>
              </a:tr>
              <a:tr h="94753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Sex</a:t>
                      </a:r>
                      <a:endParaRPr lang="en-IN" sz="240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IHD, hemophilia</a:t>
                      </a:r>
                      <a:r>
                        <a:rPr lang="en-US" sz="2400" baseline="0" dirty="0" smtClean="0"/>
                        <a:t> , </a:t>
                      </a:r>
                      <a:r>
                        <a:rPr lang="en-US" sz="2400" baseline="0" dirty="0" err="1" smtClean="0"/>
                        <a:t>bronchogenic</a:t>
                      </a:r>
                      <a:r>
                        <a:rPr lang="en-US" sz="2400" baseline="0" dirty="0" smtClean="0"/>
                        <a:t> carcinoma have more affinity for male sex.</a:t>
                      </a:r>
                    </a:p>
                    <a:p>
                      <a:r>
                        <a:rPr lang="en-US" sz="2400" baseline="0" dirty="0" smtClean="0"/>
                        <a:t>Thyroid </a:t>
                      </a:r>
                      <a:r>
                        <a:rPr lang="en-US" sz="2400" baseline="0" dirty="0" err="1" smtClean="0"/>
                        <a:t>disorders,mammary</a:t>
                      </a:r>
                      <a:r>
                        <a:rPr lang="en-US" sz="2400" baseline="0" dirty="0" smtClean="0"/>
                        <a:t> cancers, autoimmune  disorders are more in females</a:t>
                      </a:r>
                      <a:endParaRPr lang="en-IN" sz="2400" dirty="0"/>
                    </a:p>
                  </a:txBody>
                  <a:tcPr marL="82296" marR="8229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71400"/>
            <a:ext cx="8229600" cy="446038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765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808"/>
                <a:gridCol w="6300192"/>
              </a:tblGrid>
              <a:tr h="167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Religion</a:t>
                      </a:r>
                      <a:endParaRPr lang="en-IN" sz="240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Sikhs do not smoke and are less likely to develop </a:t>
                      </a:r>
                      <a:r>
                        <a:rPr lang="en-US" sz="2400" dirty="0" smtClean="0"/>
                        <a:t>symptoms </a:t>
                      </a:r>
                      <a:r>
                        <a:rPr lang="en-US" sz="2400" dirty="0" smtClean="0"/>
                        <a:t>related</a:t>
                      </a:r>
                      <a:r>
                        <a:rPr lang="en-US" sz="2400" baseline="0" dirty="0" smtClean="0"/>
                        <a:t> to smoking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Muslims do not consume alcohol &amp; are less likely </a:t>
                      </a:r>
                      <a:r>
                        <a:rPr lang="en-US" sz="2400" dirty="0" smtClean="0"/>
                        <a:t>to develop symptoms related</a:t>
                      </a:r>
                      <a:r>
                        <a:rPr lang="en-US" sz="2400" baseline="0" dirty="0" smtClean="0"/>
                        <a:t> to alcoholism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Certain sects of Hindus do not consume meat products and are less prone to develop CA colon</a:t>
                      </a:r>
                      <a:endParaRPr lang="en-IN" sz="2400" dirty="0"/>
                    </a:p>
                  </a:txBody>
                  <a:tcPr marL="82296" marR="82296"/>
                </a:tc>
              </a:tr>
              <a:tr h="167998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Complete address </a:t>
                      </a:r>
                      <a:endParaRPr lang="en-IN" sz="240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dirty="0" smtClean="0"/>
                        <a:t>Helps  to know environmental</a:t>
                      </a:r>
                      <a:r>
                        <a:rPr lang="en-US" sz="2400" baseline="0" dirty="0" smtClean="0"/>
                        <a:t> factors /endemic factors </a:t>
                      </a:r>
                      <a:r>
                        <a:rPr lang="en-US" sz="2400" baseline="0" dirty="0" err="1" smtClean="0"/>
                        <a:t>eg</a:t>
                      </a:r>
                      <a:r>
                        <a:rPr lang="en-US" sz="2400" baseline="0" dirty="0" smtClean="0"/>
                        <a:t>: people from urban areas are prone to develop problems related to </a:t>
                      </a:r>
                      <a:r>
                        <a:rPr lang="en-US" sz="2400" baseline="0" dirty="0" smtClean="0"/>
                        <a:t>urbanization</a:t>
                      </a:r>
                      <a:r>
                        <a:rPr lang="en-US" sz="2400" baseline="0" dirty="0" smtClean="0"/>
                        <a:t>, people from hilly areas more prone to develop </a:t>
                      </a:r>
                      <a:r>
                        <a:rPr lang="en-US" sz="2400" baseline="0" dirty="0" err="1" smtClean="0"/>
                        <a:t>goitre</a:t>
                      </a:r>
                      <a:r>
                        <a:rPr lang="en-US" sz="2400" baseline="0" dirty="0" smtClean="0"/>
                        <a:t> , primary pulmonary HTN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For follow up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Helps tracing patient in case of </a:t>
                      </a:r>
                      <a:r>
                        <a:rPr lang="en-US" sz="2400" baseline="0" dirty="0" smtClean="0"/>
                        <a:t>default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Endemic diseases like </a:t>
                      </a:r>
                      <a:r>
                        <a:rPr lang="en-US" sz="2400" baseline="0" dirty="0" err="1" smtClean="0"/>
                        <a:t>filariasis,hydatid</a:t>
                      </a:r>
                      <a:endParaRPr lang="en-US" sz="24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2400" baseline="0" dirty="0" smtClean="0"/>
                        <a:t>Industrial area/environmental pollution leading to </a:t>
                      </a:r>
                      <a:r>
                        <a:rPr lang="en-US" sz="2400" baseline="0" dirty="0" err="1" smtClean="0"/>
                        <a:t>BA,pneumoconiosis,broncogenic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ca,mesothelioma</a:t>
                      </a:r>
                      <a:endParaRPr lang="en-IN" sz="2400" dirty="0"/>
                    </a:p>
                  </a:txBody>
                  <a:tcPr marL="82296" marR="82296"/>
                </a:tc>
              </a:tr>
              <a:tr h="885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Handedness</a:t>
                      </a:r>
                      <a:endParaRPr lang="en-IN" sz="2400" dirty="0"/>
                    </a:p>
                  </a:txBody>
                  <a:tcPr marL="82296" marR="8229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Important in CNS disorders</a:t>
                      </a:r>
                      <a:endParaRPr lang="en-IN" sz="2400" dirty="0"/>
                    </a:p>
                  </a:txBody>
                  <a:tcPr marL="82296" marR="82296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COMPLAINTS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These are complaints for which patient comes to visit the doctor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patient is not in a position to give history (moribund, has loss of speech, in coma, mental illness )then it has to be asked with patient’s </a:t>
            </a:r>
            <a:r>
              <a:rPr lang="en-US" dirty="0" smtClean="0"/>
              <a:t>relative/attendant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complaints should be recorded in a chronological order along with duration of the symptoms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e.g</a:t>
            </a:r>
            <a:r>
              <a:rPr lang="en-US" dirty="0" smtClean="0"/>
              <a:t>: cough-3 months</a:t>
            </a:r>
          </a:p>
          <a:p>
            <a:pPr>
              <a:buNone/>
            </a:pPr>
            <a:r>
              <a:rPr lang="en-US" dirty="0" smtClean="0"/>
              <a:t>         Fever -1 month</a:t>
            </a:r>
          </a:p>
          <a:p>
            <a:pPr>
              <a:buNone/>
            </a:pPr>
            <a:r>
              <a:rPr lang="en-US" dirty="0" smtClean="0"/>
              <a:t>         hemoptysis-3 days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Presenting Illness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Its elaboration of chief complaints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Symptoms are </a:t>
            </a:r>
            <a:r>
              <a:rPr lang="en-US" dirty="0" err="1" smtClean="0"/>
              <a:t>studied,analysed</a:t>
            </a:r>
            <a:r>
              <a:rPr lang="en-US" dirty="0" smtClean="0"/>
              <a:t> and recorded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History is taken under the following headings</a:t>
            </a:r>
            <a:r>
              <a:rPr lang="en-IN" dirty="0" smtClean="0"/>
              <a:t>:</a:t>
            </a:r>
            <a:r>
              <a:rPr lang="en-US" dirty="0" smtClean="0"/>
              <a:t> </a:t>
            </a:r>
            <a:r>
              <a:rPr lang="en-US" dirty="0" smtClean="0"/>
              <a:t>Onset of the symptom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en-US" dirty="0" smtClean="0"/>
              <a:t>uration </a:t>
            </a:r>
            <a:r>
              <a:rPr lang="en-US" dirty="0" smtClean="0"/>
              <a:t>and progression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ype,</a:t>
            </a:r>
          </a:p>
          <a:p>
            <a:pPr>
              <a:buNone/>
            </a:pPr>
            <a:r>
              <a:rPr lang="en-US" dirty="0" smtClean="0"/>
              <a:t>    Diurnal </a:t>
            </a:r>
            <a:r>
              <a:rPr lang="en-US" dirty="0" smtClean="0"/>
              <a:t>and postural variation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Aggravating </a:t>
            </a:r>
            <a:r>
              <a:rPr lang="en-US" dirty="0" smtClean="0"/>
              <a:t>and relieving factors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Associated </a:t>
            </a:r>
            <a:r>
              <a:rPr lang="en-US" dirty="0" smtClean="0"/>
              <a:t>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1388</TotalTime>
  <Words>3883</Words>
  <Application>Microsoft Office PowerPoint</Application>
  <PresentationFormat>On-screen Show (4:3)</PresentationFormat>
  <Paragraphs>575</Paragraphs>
  <Slides>51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Calligraphy</vt:lpstr>
      <vt:lpstr>Slide 1</vt:lpstr>
      <vt:lpstr>Slide 2</vt:lpstr>
      <vt:lpstr>IMPORTANCE OF A GOOD HISTORY</vt:lpstr>
      <vt:lpstr>STARTING A CONSULTATION</vt:lpstr>
      <vt:lpstr>COMPOSITION OF A HISTORY</vt:lpstr>
      <vt:lpstr>PRELIMINARY DATA</vt:lpstr>
      <vt:lpstr>Slide 7</vt:lpstr>
      <vt:lpstr>CHIEF COMPLAINTS</vt:lpstr>
      <vt:lpstr>History Of Presenting Illness</vt:lpstr>
      <vt:lpstr>Slide 10</vt:lpstr>
      <vt:lpstr>History of ATT</vt:lpstr>
      <vt:lpstr>Past History</vt:lpstr>
      <vt:lpstr> </vt:lpstr>
      <vt:lpstr>Treatment history</vt:lpstr>
      <vt:lpstr>Slide 15</vt:lpstr>
      <vt:lpstr>Family History</vt:lpstr>
      <vt:lpstr>Personal History</vt:lpstr>
      <vt:lpstr>Slide 18</vt:lpstr>
      <vt:lpstr>Slide 19</vt:lpstr>
      <vt:lpstr>Menstrual history</vt:lpstr>
      <vt:lpstr>Main Symptoms in Respiratory Diseases</vt:lpstr>
      <vt:lpstr>COUGH</vt:lpstr>
      <vt:lpstr>Causes of cough</vt:lpstr>
      <vt:lpstr>Method of inquiry</vt:lpstr>
      <vt:lpstr>Slide 25</vt:lpstr>
      <vt:lpstr>EXPECTORATION</vt:lpstr>
      <vt:lpstr>Bronchorrhea: production of more than 100ml sputum per day.                        seen in Bronchiectasis,lungabscess,alveolar cell carcinoma</vt:lpstr>
      <vt:lpstr>BREATHLESSNESS(DYPSNOEA)</vt:lpstr>
      <vt:lpstr>Grading of Dypsnoea</vt:lpstr>
      <vt:lpstr>Causes of dypsnea</vt:lpstr>
      <vt:lpstr>Slide 31</vt:lpstr>
      <vt:lpstr>Method of Inquiry</vt:lpstr>
      <vt:lpstr>Slide 33</vt:lpstr>
      <vt:lpstr>CHEST PAIN</vt:lpstr>
      <vt:lpstr>Method Of Inquiry</vt:lpstr>
      <vt:lpstr>Slide 36</vt:lpstr>
      <vt:lpstr>HAEMOPTYSIS </vt:lpstr>
      <vt:lpstr>Causes of haemoptysis</vt:lpstr>
      <vt:lpstr>Slide 39</vt:lpstr>
      <vt:lpstr>Method of Inquiry</vt:lpstr>
      <vt:lpstr>FEVER</vt:lpstr>
      <vt:lpstr>Slide 42</vt:lpstr>
      <vt:lpstr>Method of Inquiry</vt:lpstr>
      <vt:lpstr>Slide 44</vt:lpstr>
      <vt:lpstr>Hoarseness of voice</vt:lpstr>
      <vt:lpstr>Method of inquiry</vt:lpstr>
      <vt:lpstr>Hiccups </vt:lpstr>
      <vt:lpstr>Causes of hiccups </vt:lpstr>
      <vt:lpstr>ADDITIONAL HISTORY TO BE TAKEN </vt:lpstr>
      <vt:lpstr>Resume and diagnostic impressions</vt:lpstr>
      <vt:lpstr>Slide 51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666</dc:creator>
  <cp:lastModifiedBy>DELL</cp:lastModifiedBy>
  <cp:revision>231</cp:revision>
  <dcterms:created xsi:type="dcterms:W3CDTF">2012-07-21T15:51:44Z</dcterms:created>
  <dcterms:modified xsi:type="dcterms:W3CDTF">2012-07-25T20:06:19Z</dcterms:modified>
</cp:coreProperties>
</file>