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26"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27"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8" r:id="rId7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2010" y="-4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41380A5-1026-49CF-B833-36C900807055}" type="datetimeFigureOut">
              <a:rPr lang="en-US" smtClean="0"/>
              <a:t>10/18/2013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DA8F278-FB42-4198-AB79-DDAD1548042A}"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471DF44-FE47-47C8-9364-1CD70234B8B9}" type="datetimeFigureOut">
              <a:rPr lang="en-US" smtClean="0"/>
              <a:t>10/18/2013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1D07E28-D0B8-4C40-B74A-62E714D5492A}"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D07E28-D0B8-4C40-B74A-62E714D5492A}"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D8AD53-9FCF-4957-A9E9-C020969380A3}" type="datetime1">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61BAB-902F-4348-91B5-46243031E42F}" type="datetime1">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361A20-96B5-4C89-BFF4-59D3999941E0}" type="datetime1">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33D94-5309-4B66-AA72-FD7DD8DF7D8C}" type="datetime1">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4C51A-62FD-41B9-821A-34D5CFF5531D}" type="datetime1">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9A9F2F-D526-4940-B371-AE731B6D6EF5}" type="datetime1">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29A09-5467-49B1-95CA-FF2F476AAB1D}" type="datetime1">
              <a:rPr lang="en-US" smtClean="0"/>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43BCC-3EE8-4C07-A90D-03B1F69E6612}" type="datetime1">
              <a:rPr lang="en-US" smtClean="0"/>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D984C-4A85-40FB-854E-CFEDA847382D}" type="datetime1">
              <a:rPr lang="en-US" smtClean="0"/>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25CD4-401E-41A8-92AE-10325A1649CD}" type="datetime1">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479BE-D617-4324-8938-15797F89D3C8}" type="datetime1">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C548A-E4A9-4ADF-9DB5-D804F88ACD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272E9-284B-4833-9F23-D6930CCB9F2B}" type="datetime1">
              <a:rPr lang="en-US" smtClean="0"/>
              <a:t>10/18/2013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C548A-E4A9-4ADF-9DB5-D804F88ACD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62000"/>
            <a:ext cx="7696200" cy="4832092"/>
          </a:xfrm>
          <a:prstGeom prst="rect">
            <a:avLst/>
          </a:prstGeom>
          <a:noFill/>
        </p:spPr>
        <p:txBody>
          <a:bodyPr wrap="square" rtlCol="0">
            <a:spAutoFit/>
          </a:bodyPr>
          <a:lstStyle/>
          <a:p>
            <a:pPr algn="ctr"/>
            <a:r>
              <a:rPr lang="en-US" sz="8000" b="1" dirty="0" smtClean="0"/>
              <a:t>NEUROLOGICAL TUBERCULOSIS</a:t>
            </a:r>
            <a:r>
              <a:rPr lang="en-US" sz="6000" dirty="0" smtClean="0"/>
              <a:t> </a:t>
            </a:r>
          </a:p>
          <a:p>
            <a:pPr algn="ctr"/>
            <a:endParaRPr lang="en-US" sz="3200" dirty="0"/>
          </a:p>
          <a:p>
            <a:pPr algn="r"/>
            <a:endParaRPr lang="en-US" sz="3200" b="1" dirty="0" smtClean="0"/>
          </a:p>
          <a:p>
            <a:pPr algn="ctr"/>
            <a:r>
              <a:rPr lang="en-US" sz="2800" b="1" dirty="0" smtClean="0"/>
              <a:t>Presented By :</a:t>
            </a:r>
          </a:p>
          <a:p>
            <a:pPr algn="ctr"/>
            <a:r>
              <a:rPr lang="en-US" sz="2800" dirty="0" smtClean="0"/>
              <a:t>Dr. </a:t>
            </a:r>
            <a:r>
              <a:rPr lang="en-US" sz="2800" dirty="0" err="1" smtClean="0"/>
              <a:t>Shiyas</a:t>
            </a:r>
            <a:r>
              <a:rPr lang="en-US" sz="2800" dirty="0" smtClean="0"/>
              <a:t> Mohammed</a:t>
            </a:r>
          </a:p>
          <a:p>
            <a:pPr algn="ctr"/>
            <a:r>
              <a:rPr lang="en-US" sz="2800" dirty="0" smtClean="0"/>
              <a:t>JR. Pulmonary Medicine</a:t>
            </a:r>
          </a:p>
        </p:txBody>
      </p:sp>
      <p:sp>
        <p:nvSpPr>
          <p:cNvPr id="5" name="Slide Number Placeholder 4"/>
          <p:cNvSpPr>
            <a:spLocks noGrp="1"/>
          </p:cNvSpPr>
          <p:nvPr>
            <p:ph type="sldNum" sz="quarter" idx="12"/>
          </p:nvPr>
        </p:nvSpPr>
        <p:spPr/>
        <p:txBody>
          <a:bodyPr/>
          <a:lstStyle/>
          <a:p>
            <a:fld id="{65BC548A-E4A9-4ADF-9DB5-D804F88ACDF3}" type="slidenum">
              <a:rPr lang="en-US" smtClean="0"/>
              <a:t>1</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5032147"/>
          </a:xfrm>
          <a:prstGeom prst="rect">
            <a:avLst/>
          </a:prstGeom>
          <a:noFill/>
        </p:spPr>
        <p:txBody>
          <a:bodyPr wrap="square" rtlCol="0">
            <a:spAutoFit/>
          </a:bodyPr>
          <a:lstStyle/>
          <a:p>
            <a:pPr algn="ctr">
              <a:lnSpc>
                <a:spcPct val="150000"/>
              </a:lnSpc>
            </a:pPr>
            <a:r>
              <a:rPr lang="en-IN" sz="3200" b="1" dirty="0"/>
              <a:t>HYDROCEPHALUS</a:t>
            </a:r>
            <a:endParaRPr lang="en-US" sz="3200" b="1" dirty="0"/>
          </a:p>
          <a:p>
            <a:pPr marL="347663" indent="-347663" algn="just">
              <a:lnSpc>
                <a:spcPct val="150000"/>
              </a:lnSpc>
              <a:buFont typeface="Wingdings" pitchFamily="2" charset="2"/>
              <a:buChar char="v"/>
            </a:pPr>
            <a:r>
              <a:rPr lang="en-IN" sz="2600" dirty="0"/>
              <a:t>Occurs in majority of patients with TBM  who have been symptomatic for more than two to three weeks</a:t>
            </a:r>
            <a:endParaRPr lang="en-US" sz="2600" dirty="0"/>
          </a:p>
          <a:p>
            <a:pPr marL="347663" indent="-347663" algn="just">
              <a:lnSpc>
                <a:spcPct val="150000"/>
              </a:lnSpc>
              <a:buFont typeface="Wingdings" pitchFamily="2" charset="2"/>
              <a:buChar char="v"/>
            </a:pPr>
            <a:r>
              <a:rPr lang="en-IN" sz="2600" dirty="0"/>
              <a:t>In the majority, its a communicating hydrocephalus due to the blockage of the basal cisterns by the exudates in the acute stage and adhesive leptomeningitis in the chronic stage.</a:t>
            </a:r>
            <a:endParaRPr lang="en-US" sz="2600" dirty="0"/>
          </a:p>
          <a:p>
            <a:pPr marL="347663" indent="-347663" algn="just">
              <a:lnSpc>
                <a:spcPct val="150000"/>
              </a:lnSpc>
              <a:buFont typeface="Wingdings" pitchFamily="2" charset="2"/>
              <a:buChar char="v"/>
            </a:pPr>
            <a:r>
              <a:rPr lang="en-IN" sz="2600" dirty="0"/>
              <a:t>More frequent and severe in children than adults.</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6232475"/>
          </a:xfrm>
          <a:prstGeom prst="rect">
            <a:avLst/>
          </a:prstGeom>
          <a:noFill/>
        </p:spPr>
        <p:txBody>
          <a:bodyPr wrap="square" rtlCol="0">
            <a:spAutoFit/>
          </a:bodyPr>
          <a:lstStyle/>
          <a:p>
            <a:pPr algn="ctr">
              <a:lnSpc>
                <a:spcPct val="150000"/>
              </a:lnSpc>
            </a:pPr>
            <a:r>
              <a:rPr lang="en-IN" sz="3200" b="1" dirty="0"/>
              <a:t>CLINICAL FEATURES</a:t>
            </a:r>
            <a:endParaRPr lang="en-US" sz="3200" b="1" dirty="0"/>
          </a:p>
          <a:p>
            <a:pPr marL="347663" indent="-347663" algn="just">
              <a:lnSpc>
                <a:spcPct val="150000"/>
              </a:lnSpc>
              <a:buFont typeface="Wingdings" pitchFamily="2" charset="2"/>
              <a:buChar char="v"/>
            </a:pPr>
            <a:r>
              <a:rPr lang="en-IN" sz="2600" dirty="0"/>
              <a:t>The disease usually evolves gradually over two to six weeks</a:t>
            </a:r>
            <a:endParaRPr lang="en-US" sz="2600" dirty="0"/>
          </a:p>
          <a:p>
            <a:pPr marL="347663" indent="-347663" algn="just">
              <a:lnSpc>
                <a:spcPct val="150000"/>
              </a:lnSpc>
              <a:buFont typeface="Wingdings" pitchFamily="2" charset="2"/>
              <a:buChar char="v"/>
            </a:pPr>
            <a:r>
              <a:rPr lang="en-IN" sz="2600" dirty="0"/>
              <a:t>Acute onset of illness can occur in 50% 0f children and 14% of adults</a:t>
            </a:r>
            <a:endParaRPr lang="en-US" sz="2600" dirty="0"/>
          </a:p>
          <a:p>
            <a:pPr marL="347663" indent="-347663" algn="just">
              <a:lnSpc>
                <a:spcPct val="150000"/>
              </a:lnSpc>
              <a:buFont typeface="Wingdings" pitchFamily="2" charset="2"/>
              <a:buChar char="v"/>
            </a:pPr>
            <a:r>
              <a:rPr lang="en-IN" sz="2600" dirty="0"/>
              <a:t>The prodromal phase is non-specific and usually lasts 2-3 weeks with a history of vague ill-</a:t>
            </a:r>
            <a:r>
              <a:rPr lang="en-IN" sz="2600" dirty="0" err="1"/>
              <a:t>health,apathy</a:t>
            </a:r>
            <a:r>
              <a:rPr lang="en-IN" sz="2600" dirty="0"/>
              <a:t>, irritability, anorexia and behavioural changes</a:t>
            </a:r>
            <a:r>
              <a:rPr lang="en-IN" sz="2600" dirty="0" smtClean="0"/>
              <a:t>.</a:t>
            </a:r>
            <a:r>
              <a:rPr lang="en-US" sz="2600" dirty="0" smtClean="0"/>
              <a:t> </a:t>
            </a:r>
          </a:p>
          <a:p>
            <a:pPr marL="347663" indent="-347663" algn="just">
              <a:lnSpc>
                <a:spcPct val="150000"/>
              </a:lnSpc>
              <a:buFont typeface="Wingdings" pitchFamily="2" charset="2"/>
              <a:buChar char="v"/>
            </a:pPr>
            <a:r>
              <a:rPr lang="en-US" sz="2600" dirty="0" smtClean="0"/>
              <a:t>As a part of the </a:t>
            </a:r>
            <a:r>
              <a:rPr lang="en-US" sz="2600" dirty="0" err="1" smtClean="0"/>
              <a:t>prodrome</a:t>
            </a:r>
            <a:r>
              <a:rPr lang="en-US" sz="2600" dirty="0" smtClean="0"/>
              <a:t>, headache, vomiting or fever may occur in 13-30% of patients and heralds the onset of meningitis.</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5493812"/>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600" dirty="0" smtClean="0"/>
              <a:t>Focal neurological deficits and features of raised ICT may precede signs of </a:t>
            </a:r>
            <a:r>
              <a:rPr lang="en-US" sz="2600" dirty="0" err="1" smtClean="0"/>
              <a:t>meningeal</a:t>
            </a:r>
            <a:r>
              <a:rPr lang="en-US" sz="2600" dirty="0" smtClean="0"/>
              <a:t> irritation</a:t>
            </a:r>
          </a:p>
          <a:p>
            <a:pPr marL="347663" indent="-347663" algn="just">
              <a:lnSpc>
                <a:spcPct val="150000"/>
              </a:lnSpc>
              <a:buFont typeface="Wingdings" pitchFamily="2" charset="2"/>
              <a:buChar char="v"/>
            </a:pPr>
            <a:r>
              <a:rPr lang="en-US" sz="2600" dirty="0" smtClean="0"/>
              <a:t>Focal or </a:t>
            </a:r>
            <a:r>
              <a:rPr lang="en-US" sz="2600" dirty="0" err="1" smtClean="0"/>
              <a:t>generalised</a:t>
            </a:r>
            <a:r>
              <a:rPr lang="en-US" sz="2600" dirty="0" smtClean="0"/>
              <a:t> convulsions are seen in 20-30% of patients and are particularly common in children and </a:t>
            </a:r>
            <a:r>
              <a:rPr lang="en-US" sz="2600" dirty="0" err="1" smtClean="0"/>
              <a:t>elderly.The</a:t>
            </a:r>
            <a:r>
              <a:rPr lang="en-US" sz="2600" dirty="0" smtClean="0"/>
              <a:t> underlying mechanism may be hydrocephalus, </a:t>
            </a:r>
            <a:r>
              <a:rPr lang="en-US" sz="2600" dirty="0" err="1" smtClean="0"/>
              <a:t>tuberculoma,cerebral</a:t>
            </a:r>
            <a:r>
              <a:rPr lang="en-US" sz="2600" dirty="0" smtClean="0"/>
              <a:t> edema and </a:t>
            </a:r>
            <a:r>
              <a:rPr lang="en-US" sz="2600" dirty="0" err="1" smtClean="0"/>
              <a:t>hyponatremia</a:t>
            </a:r>
            <a:r>
              <a:rPr lang="en-US" sz="2600" dirty="0" smtClean="0"/>
              <a:t> due to SIADH.</a:t>
            </a:r>
          </a:p>
          <a:p>
            <a:pPr marL="347663" indent="-347663" algn="just">
              <a:lnSpc>
                <a:spcPct val="150000"/>
              </a:lnSpc>
              <a:buFont typeface="Wingdings" pitchFamily="2" charset="2"/>
              <a:buChar char="v"/>
            </a:pPr>
            <a:r>
              <a:rPr lang="en-US" sz="2600" dirty="0" smtClean="0"/>
              <a:t>Cranial nerve palsies can occur in 20-30% of patients, sixth nerve is the most common nerve involved.</a:t>
            </a:r>
          </a:p>
        </p:txBody>
      </p:sp>
      <p:sp>
        <p:nvSpPr>
          <p:cNvPr id="3" name="Slide Number Placeholder 2"/>
          <p:cNvSpPr>
            <a:spLocks noGrp="1"/>
          </p:cNvSpPr>
          <p:nvPr>
            <p:ph type="sldNum" sz="quarter" idx="12"/>
          </p:nvPr>
        </p:nvSpPr>
        <p:spPr/>
        <p:txBody>
          <a:bodyPr/>
          <a:lstStyle/>
          <a:p>
            <a:fld id="{65BC548A-E4A9-4ADF-9DB5-D804F88ACDF3}" type="slidenum">
              <a:rPr lang="en-US" smtClean="0"/>
              <a:t>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4831579"/>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600" dirty="0" smtClean="0"/>
              <a:t>In untreated cases, adhesions in basal brain progress and result in extensive cranial nerve palsies, internal carotid constriction and stroke, increasing hydrocephalus with </a:t>
            </a:r>
            <a:r>
              <a:rPr lang="en-US" sz="2600" dirty="0" err="1" smtClean="0"/>
              <a:t>tentorial</a:t>
            </a:r>
            <a:r>
              <a:rPr lang="en-US" sz="2600" dirty="0" smtClean="0"/>
              <a:t> </a:t>
            </a:r>
            <a:r>
              <a:rPr lang="en-US" sz="2600" dirty="0" err="1" smtClean="0"/>
              <a:t>herniation</a:t>
            </a:r>
            <a:r>
              <a:rPr lang="en-US" sz="2600" dirty="0" smtClean="0"/>
              <a:t>, papillary abnormalities, pyramidal signs and progressive deterioration of consciousness.</a:t>
            </a:r>
          </a:p>
          <a:p>
            <a:pPr marL="347663" indent="-347663" algn="just">
              <a:lnSpc>
                <a:spcPct val="150000"/>
              </a:lnSpc>
              <a:buFont typeface="Wingdings" pitchFamily="2" charset="2"/>
              <a:buChar char="v"/>
            </a:pPr>
            <a:r>
              <a:rPr lang="en-US" sz="2600" dirty="0" smtClean="0"/>
              <a:t>Terminal illness is </a:t>
            </a:r>
            <a:r>
              <a:rPr lang="en-US" sz="2600" dirty="0" err="1" smtClean="0"/>
              <a:t>characterised</a:t>
            </a:r>
            <a:r>
              <a:rPr lang="en-US" sz="2600" dirty="0" smtClean="0"/>
              <a:t> by deep coma and </a:t>
            </a:r>
            <a:r>
              <a:rPr lang="en-US" sz="2600" dirty="0" err="1" smtClean="0"/>
              <a:t>decerebrate</a:t>
            </a:r>
            <a:r>
              <a:rPr lang="en-US" sz="2600" dirty="0" smtClean="0"/>
              <a:t> or decorticate posturing. Without treatment death usually occurs in 5-8 weeks.</a:t>
            </a:r>
          </a:p>
        </p:txBody>
      </p:sp>
      <p:sp>
        <p:nvSpPr>
          <p:cNvPr id="3" name="Slide Number Placeholder 2"/>
          <p:cNvSpPr>
            <a:spLocks noGrp="1"/>
          </p:cNvSpPr>
          <p:nvPr>
            <p:ph type="sldNum" sz="quarter" idx="12"/>
          </p:nvPr>
        </p:nvSpPr>
        <p:spPr/>
        <p:txBody>
          <a:bodyPr/>
          <a:lstStyle/>
          <a:p>
            <a:fld id="{65BC548A-E4A9-4ADF-9DB5-D804F88ACDF3}"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4524315"/>
          </a:xfrm>
          <a:prstGeom prst="rect">
            <a:avLst/>
          </a:prstGeom>
          <a:noFill/>
        </p:spPr>
        <p:txBody>
          <a:bodyPr wrap="square" rtlCol="0">
            <a:spAutoFit/>
          </a:bodyPr>
          <a:lstStyle/>
          <a:p>
            <a:pPr marL="347663" indent="-347663" algn="ctr">
              <a:lnSpc>
                <a:spcPct val="150000"/>
              </a:lnSpc>
            </a:pPr>
            <a:r>
              <a:rPr lang="en-IN" sz="3600" b="1" dirty="0" smtClean="0"/>
              <a:t>ATYPICAL PRESENTATIONS</a:t>
            </a:r>
          </a:p>
          <a:p>
            <a:pPr marL="347663" indent="-347663" algn="just">
              <a:lnSpc>
                <a:spcPct val="150000"/>
              </a:lnSpc>
              <a:buFont typeface="Wingdings" pitchFamily="2" charset="2"/>
              <a:buChar char="v"/>
            </a:pPr>
            <a:r>
              <a:rPr lang="en-IN" sz="2600" dirty="0" smtClean="0"/>
              <a:t>Increasing in the last two decades due to delay in onset of primary infection, immunization and HIV infection.</a:t>
            </a:r>
          </a:p>
          <a:p>
            <a:pPr marL="347663" indent="-347663" algn="just">
              <a:lnSpc>
                <a:spcPct val="150000"/>
              </a:lnSpc>
              <a:buFont typeface="Wingdings" pitchFamily="2" charset="2"/>
              <a:buChar char="v"/>
            </a:pPr>
            <a:r>
              <a:rPr lang="en-IN" sz="2600" dirty="0" smtClean="0"/>
              <a:t>Acute meningitic syndrome simulating pyogenic meningitis, progressive dementia, status epilepticus, psychosis, stroke syndrome, </a:t>
            </a:r>
            <a:r>
              <a:rPr lang="en-IN" sz="2600" dirty="0" err="1" smtClean="0"/>
              <a:t>loicked</a:t>
            </a:r>
            <a:r>
              <a:rPr lang="en-IN" sz="2600" dirty="0" smtClean="0"/>
              <a:t>-in-state, trigeminal neuralgia, infantile spasm and movement disorders.</a:t>
            </a:r>
          </a:p>
        </p:txBody>
      </p:sp>
      <p:sp>
        <p:nvSpPr>
          <p:cNvPr id="3" name="Slide Number Placeholder 2"/>
          <p:cNvSpPr>
            <a:spLocks noGrp="1"/>
          </p:cNvSpPr>
          <p:nvPr>
            <p:ph type="sldNum" sz="quarter" idx="12"/>
          </p:nvPr>
        </p:nvSpPr>
        <p:spPr/>
        <p:txBody>
          <a:bodyPr/>
          <a:lstStyle/>
          <a:p>
            <a:fld id="{65BC548A-E4A9-4ADF-9DB5-D804F88ACDF3}"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5216813"/>
          </a:xfrm>
          <a:prstGeom prst="rect">
            <a:avLst/>
          </a:prstGeom>
          <a:noFill/>
        </p:spPr>
        <p:txBody>
          <a:bodyPr wrap="square" rtlCol="0">
            <a:spAutoFit/>
          </a:bodyPr>
          <a:lstStyle/>
          <a:p>
            <a:pPr marL="347663" indent="-347663" algn="ctr">
              <a:lnSpc>
                <a:spcPct val="150000"/>
              </a:lnSpc>
            </a:pPr>
            <a:r>
              <a:rPr lang="en-US" sz="3600" b="1" dirty="0" smtClean="0"/>
              <a:t>TBM AND HIV INFECTION</a:t>
            </a:r>
          </a:p>
          <a:p>
            <a:pPr marL="347663" indent="-347663" algn="just">
              <a:lnSpc>
                <a:spcPct val="150000"/>
              </a:lnSpc>
              <a:buFont typeface="Wingdings" pitchFamily="2" charset="2"/>
              <a:buChar char="v"/>
            </a:pPr>
            <a:r>
              <a:rPr lang="en-US" sz="2600" dirty="0" smtClean="0"/>
              <a:t>CNS involvement is 5times more common in HIV positive TB patients.</a:t>
            </a:r>
          </a:p>
          <a:p>
            <a:pPr marL="347663" indent="-347663" algn="just">
              <a:lnSpc>
                <a:spcPct val="150000"/>
              </a:lnSpc>
              <a:buFont typeface="Wingdings" pitchFamily="2" charset="2"/>
              <a:buChar char="v"/>
            </a:pPr>
            <a:r>
              <a:rPr lang="en-US" sz="2600" dirty="0" smtClean="0"/>
              <a:t>Although HIV infected patients are at an increased risk of TBM, HIV status doesn’t alter the clinical manifestations, CSF findings and response to therapy.</a:t>
            </a:r>
          </a:p>
          <a:p>
            <a:pPr marL="347663" indent="-347663" algn="just">
              <a:lnSpc>
                <a:spcPct val="150000"/>
              </a:lnSpc>
              <a:buFont typeface="Wingdings" pitchFamily="2" charset="2"/>
              <a:buChar char="v"/>
            </a:pPr>
            <a:r>
              <a:rPr lang="en-US" sz="2600" dirty="0" smtClean="0"/>
              <a:t>Extra </a:t>
            </a:r>
            <a:r>
              <a:rPr lang="en-US" sz="2600" dirty="0" err="1" smtClean="0"/>
              <a:t>meningeal</a:t>
            </a:r>
            <a:r>
              <a:rPr lang="en-US" sz="2600" dirty="0" smtClean="0"/>
              <a:t> TB is seen more often(65-75%) in patients co-infected with HIV and TB.</a:t>
            </a:r>
          </a:p>
        </p:txBody>
      </p:sp>
      <p:sp>
        <p:nvSpPr>
          <p:cNvPr id="3" name="Slide Number Placeholder 2"/>
          <p:cNvSpPr>
            <a:spLocks noGrp="1"/>
          </p:cNvSpPr>
          <p:nvPr>
            <p:ph type="sldNum" sz="quarter" idx="12"/>
          </p:nvPr>
        </p:nvSpPr>
        <p:spPr/>
        <p:txBody>
          <a:bodyPr/>
          <a:lstStyle/>
          <a:p>
            <a:fld id="{65BC548A-E4A9-4ADF-9DB5-D804F88ACDF3}"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4801314"/>
          </a:xfrm>
          <a:prstGeom prst="rect">
            <a:avLst/>
          </a:prstGeom>
          <a:noFill/>
        </p:spPr>
        <p:txBody>
          <a:bodyPr wrap="square" rtlCol="0">
            <a:spAutoFit/>
          </a:bodyPr>
          <a:lstStyle/>
          <a:p>
            <a:pPr algn="ctr"/>
            <a:r>
              <a:rPr lang="en-IN" sz="3600" b="1" dirty="0"/>
              <a:t>PERCENTAGE FREQUENCY OF PRESENTING FEATURES OF TBM</a:t>
            </a:r>
            <a:endParaRPr lang="en-US" sz="3600" b="1" dirty="0"/>
          </a:p>
          <a:p>
            <a:pPr algn="ctr">
              <a:lnSpc>
                <a:spcPct val="150000"/>
              </a:lnSpc>
            </a:pPr>
            <a:endParaRPr lang="en-IN" sz="2600" b="1" dirty="0" smtClean="0"/>
          </a:p>
          <a:p>
            <a:pPr algn="ctr">
              <a:lnSpc>
                <a:spcPct val="150000"/>
              </a:lnSpc>
            </a:pPr>
            <a:r>
              <a:rPr lang="en-IN" sz="2600" b="1" dirty="0" smtClean="0"/>
              <a:t>SYMPTOMS</a:t>
            </a:r>
            <a:endParaRPr lang="en-US" sz="2600" b="1" dirty="0"/>
          </a:p>
          <a:p>
            <a:pPr marL="347663" indent="-347663">
              <a:lnSpc>
                <a:spcPct val="150000"/>
              </a:lnSpc>
              <a:buFont typeface="Wingdings" pitchFamily="2" charset="2"/>
              <a:buChar char="v"/>
            </a:pPr>
            <a:r>
              <a:rPr lang="en-IN" sz="2600" dirty="0"/>
              <a:t>Fever </a:t>
            </a:r>
            <a:r>
              <a:rPr lang="en-IN" sz="2600" dirty="0" smtClean="0"/>
              <a:t>			-	78.4</a:t>
            </a:r>
            <a:r>
              <a:rPr lang="en-IN" sz="2600" dirty="0"/>
              <a:t>%</a:t>
            </a:r>
            <a:endParaRPr lang="en-US" sz="2600" dirty="0"/>
          </a:p>
          <a:p>
            <a:pPr marL="347663" indent="-347663">
              <a:lnSpc>
                <a:spcPct val="150000"/>
              </a:lnSpc>
              <a:buFont typeface="Wingdings" pitchFamily="2" charset="2"/>
              <a:buChar char="v"/>
            </a:pPr>
            <a:r>
              <a:rPr lang="en-IN" sz="2600" dirty="0"/>
              <a:t>Altered sensorium </a:t>
            </a:r>
            <a:r>
              <a:rPr lang="en-IN" sz="2600" dirty="0" smtClean="0"/>
              <a:t>	-	25</a:t>
            </a:r>
            <a:r>
              <a:rPr lang="en-IN" sz="2600" dirty="0"/>
              <a:t>%</a:t>
            </a:r>
            <a:endParaRPr lang="en-US" sz="2600" dirty="0"/>
          </a:p>
          <a:p>
            <a:pPr marL="347663" indent="-347663">
              <a:lnSpc>
                <a:spcPct val="150000"/>
              </a:lnSpc>
              <a:buFont typeface="Wingdings" pitchFamily="2" charset="2"/>
              <a:buChar char="v"/>
            </a:pPr>
            <a:r>
              <a:rPr lang="en-IN" sz="2600" dirty="0"/>
              <a:t>Seizures </a:t>
            </a:r>
            <a:r>
              <a:rPr lang="en-IN" sz="2600" dirty="0" smtClean="0"/>
              <a:t>			-	22</a:t>
            </a:r>
            <a:r>
              <a:rPr lang="en-IN" sz="2600" dirty="0"/>
              <a:t>%</a:t>
            </a:r>
            <a:endParaRPr lang="en-US" sz="2600" dirty="0"/>
          </a:p>
          <a:p>
            <a:pPr marL="347663" indent="-347663">
              <a:lnSpc>
                <a:spcPct val="150000"/>
              </a:lnSpc>
              <a:buFont typeface="Wingdings" pitchFamily="2" charset="2"/>
              <a:buChar char="v"/>
            </a:pPr>
            <a:r>
              <a:rPr lang="en-IN" sz="2600" dirty="0"/>
              <a:t>Behavioural changes </a:t>
            </a:r>
            <a:r>
              <a:rPr lang="en-IN" sz="2600" dirty="0" smtClean="0"/>
              <a:t>	-	13</a:t>
            </a:r>
            <a:r>
              <a:rPr lang="en-IN" sz="2600" dirty="0"/>
              <a:t>%</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
            <a:ext cx="8458200" cy="6924973"/>
          </a:xfrm>
          <a:prstGeom prst="rect">
            <a:avLst/>
          </a:prstGeom>
          <a:noFill/>
        </p:spPr>
        <p:txBody>
          <a:bodyPr wrap="square" rtlCol="0">
            <a:spAutoFit/>
          </a:bodyPr>
          <a:lstStyle/>
          <a:p>
            <a:pPr marL="347663" indent="-347663" algn="ctr">
              <a:lnSpc>
                <a:spcPct val="150000"/>
              </a:lnSpc>
            </a:pPr>
            <a:r>
              <a:rPr lang="en-IN" sz="3600" b="1" dirty="0" smtClean="0"/>
              <a:t>SIGNS</a:t>
            </a:r>
          </a:p>
          <a:p>
            <a:pPr marL="347663" indent="-347663">
              <a:lnSpc>
                <a:spcPct val="150000"/>
              </a:lnSpc>
              <a:buFont typeface="Wingdings" pitchFamily="2" charset="2"/>
              <a:buChar char="v"/>
            </a:pPr>
            <a:r>
              <a:rPr lang="en-IN" sz="2600" dirty="0" smtClean="0"/>
              <a:t>Neck rigidity 			-	65%</a:t>
            </a:r>
          </a:p>
          <a:p>
            <a:pPr marL="347663" indent="-347663">
              <a:lnSpc>
                <a:spcPct val="150000"/>
              </a:lnSpc>
              <a:buFont typeface="Wingdings" pitchFamily="2" charset="2"/>
              <a:buChar char="v"/>
            </a:pPr>
            <a:r>
              <a:rPr lang="en-IN" sz="2600" dirty="0" err="1" smtClean="0"/>
              <a:t>Papilloedema</a:t>
            </a:r>
            <a:r>
              <a:rPr lang="en-IN" sz="2600" dirty="0" smtClean="0"/>
              <a:t> 			-	34%</a:t>
            </a:r>
          </a:p>
          <a:p>
            <a:pPr marL="347663" indent="-347663">
              <a:lnSpc>
                <a:spcPct val="150000"/>
              </a:lnSpc>
              <a:buFont typeface="Wingdings" pitchFamily="2" charset="2"/>
              <a:buChar char="v"/>
            </a:pPr>
            <a:r>
              <a:rPr lang="en-IN" sz="2600" dirty="0" smtClean="0"/>
              <a:t>Abducens nerve palsy 		-	18%</a:t>
            </a:r>
          </a:p>
          <a:p>
            <a:pPr marL="347663" indent="-347663">
              <a:lnSpc>
                <a:spcPct val="150000"/>
              </a:lnSpc>
              <a:buFont typeface="Wingdings" pitchFamily="2" charset="2"/>
              <a:buChar char="v"/>
            </a:pPr>
            <a:r>
              <a:rPr lang="en-IN" sz="2600" dirty="0" smtClean="0"/>
              <a:t>Hemiplegia 			-	18%</a:t>
            </a:r>
          </a:p>
          <a:p>
            <a:pPr marL="347663" indent="-347663">
              <a:lnSpc>
                <a:spcPct val="150000"/>
              </a:lnSpc>
              <a:buFont typeface="Wingdings" pitchFamily="2" charset="2"/>
              <a:buChar char="v"/>
            </a:pPr>
            <a:r>
              <a:rPr lang="en-IN" sz="2600" dirty="0" smtClean="0"/>
              <a:t>Facial nerve palsy 		-	18%</a:t>
            </a:r>
          </a:p>
          <a:p>
            <a:pPr marL="347663" indent="-347663">
              <a:lnSpc>
                <a:spcPct val="150000"/>
              </a:lnSpc>
              <a:buFont typeface="Wingdings" pitchFamily="2" charset="2"/>
              <a:buChar char="v"/>
            </a:pPr>
            <a:r>
              <a:rPr lang="en-IN" sz="2600" dirty="0" smtClean="0"/>
              <a:t>Optic atrophy 			-	12%</a:t>
            </a:r>
          </a:p>
          <a:p>
            <a:pPr marL="347663" indent="-347663">
              <a:lnSpc>
                <a:spcPct val="150000"/>
              </a:lnSpc>
              <a:buFont typeface="Wingdings" pitchFamily="2" charset="2"/>
              <a:buChar char="v"/>
            </a:pPr>
            <a:r>
              <a:rPr lang="en-IN" sz="2600" dirty="0" smtClean="0"/>
              <a:t>Decerebration 			-	11%</a:t>
            </a:r>
          </a:p>
          <a:p>
            <a:pPr marL="347663" indent="-347663">
              <a:lnSpc>
                <a:spcPct val="150000"/>
              </a:lnSpc>
              <a:buFont typeface="Wingdings" pitchFamily="2" charset="2"/>
              <a:buChar char="v"/>
            </a:pPr>
            <a:r>
              <a:rPr lang="en-IN" sz="2600" dirty="0" smtClean="0"/>
              <a:t>Abnormal movements 		-	6%</a:t>
            </a:r>
          </a:p>
          <a:p>
            <a:pPr marL="347663" indent="-347663">
              <a:lnSpc>
                <a:spcPct val="150000"/>
              </a:lnSpc>
              <a:buFont typeface="Wingdings" pitchFamily="2" charset="2"/>
              <a:buChar char="v"/>
            </a:pPr>
            <a:r>
              <a:rPr lang="en-IN" sz="2600" dirty="0" smtClean="0"/>
              <a:t>Oculomotor nerve palsy 		-	6%</a:t>
            </a:r>
          </a:p>
          <a:p>
            <a:pPr marL="347663" indent="-347663">
              <a:lnSpc>
                <a:spcPct val="150000"/>
              </a:lnSpc>
              <a:buFont typeface="Wingdings" pitchFamily="2" charset="2"/>
              <a:buChar char="v"/>
            </a:pPr>
            <a:r>
              <a:rPr lang="en-IN" sz="2600" dirty="0" smtClean="0"/>
              <a:t>Choroidal tubercles 		-	3%</a:t>
            </a:r>
          </a:p>
        </p:txBody>
      </p:sp>
      <p:sp>
        <p:nvSpPr>
          <p:cNvPr id="3" name="Slide Number Placeholder 2"/>
          <p:cNvSpPr>
            <a:spLocks noGrp="1"/>
          </p:cNvSpPr>
          <p:nvPr>
            <p:ph type="sldNum" sz="quarter" idx="12"/>
          </p:nvPr>
        </p:nvSpPr>
        <p:spPr/>
        <p:txBody>
          <a:bodyPr/>
          <a:lstStyle/>
          <a:p>
            <a:fld id="{65BC548A-E4A9-4ADF-9DB5-D804F88ACDF3}" type="slidenum">
              <a:rPr lang="en-US" smtClean="0"/>
              <a:t>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
            <a:ext cx="8458200" cy="6924973"/>
          </a:xfrm>
          <a:prstGeom prst="rect">
            <a:avLst/>
          </a:prstGeom>
          <a:noFill/>
        </p:spPr>
        <p:txBody>
          <a:bodyPr wrap="square" rtlCol="0">
            <a:spAutoFit/>
          </a:bodyPr>
          <a:lstStyle/>
          <a:p>
            <a:pPr marL="347663" indent="-347663" algn="ctr">
              <a:lnSpc>
                <a:spcPct val="150000"/>
              </a:lnSpc>
            </a:pPr>
            <a:r>
              <a:rPr lang="en-IN" sz="3200" b="1" dirty="0" smtClean="0"/>
              <a:t>COMPLICATIONS OF TBM</a:t>
            </a:r>
          </a:p>
          <a:p>
            <a:pPr marL="347663" indent="-347663">
              <a:lnSpc>
                <a:spcPct val="150000"/>
              </a:lnSpc>
              <a:buFont typeface="Wingdings" pitchFamily="2" charset="2"/>
              <a:buChar char="v"/>
            </a:pPr>
            <a:r>
              <a:rPr lang="en-IN" sz="2400" dirty="0" smtClean="0"/>
              <a:t>Raised ICT, cerebral </a:t>
            </a:r>
            <a:r>
              <a:rPr lang="en-IN" sz="2400" dirty="0" err="1" smtClean="0"/>
              <a:t>edema</a:t>
            </a:r>
            <a:r>
              <a:rPr lang="en-IN" sz="2400" dirty="0" smtClean="0"/>
              <a:t>, stupor</a:t>
            </a:r>
          </a:p>
          <a:p>
            <a:pPr marL="347663" indent="-347663">
              <a:lnSpc>
                <a:spcPct val="150000"/>
              </a:lnSpc>
              <a:buFont typeface="Wingdings" pitchFamily="2" charset="2"/>
              <a:buChar char="v"/>
            </a:pPr>
            <a:r>
              <a:rPr lang="en-IN" sz="2400" dirty="0" smtClean="0"/>
              <a:t>Basal meningitis with cranial nerve palsies</a:t>
            </a:r>
          </a:p>
          <a:p>
            <a:pPr marL="347663" indent="-347663">
              <a:lnSpc>
                <a:spcPct val="150000"/>
              </a:lnSpc>
              <a:buFont typeface="Wingdings" pitchFamily="2" charset="2"/>
              <a:buChar char="v"/>
            </a:pPr>
            <a:r>
              <a:rPr lang="en-IN" sz="2400" dirty="0" smtClean="0"/>
              <a:t>Focal neurologic deficits</a:t>
            </a:r>
          </a:p>
          <a:p>
            <a:pPr marL="347663" indent="-347663">
              <a:lnSpc>
                <a:spcPct val="150000"/>
              </a:lnSpc>
              <a:buFont typeface="Wingdings" pitchFamily="2" charset="2"/>
              <a:buChar char="v"/>
            </a:pPr>
            <a:r>
              <a:rPr lang="en-IN" sz="2400" dirty="0" smtClean="0"/>
              <a:t>Hydrocephalus</a:t>
            </a:r>
          </a:p>
          <a:p>
            <a:pPr marL="347663" indent="-347663">
              <a:lnSpc>
                <a:spcPct val="150000"/>
              </a:lnSpc>
              <a:buFont typeface="Wingdings" pitchFamily="2" charset="2"/>
              <a:buChar char="v"/>
            </a:pPr>
            <a:r>
              <a:rPr lang="en-IN" sz="2400" dirty="0" smtClean="0"/>
              <a:t>Tuberculoma, tuberculosis abscess</a:t>
            </a:r>
          </a:p>
          <a:p>
            <a:pPr marL="347663" indent="-347663">
              <a:lnSpc>
                <a:spcPct val="150000"/>
              </a:lnSpc>
              <a:buFont typeface="Wingdings" pitchFamily="2" charset="2"/>
              <a:buChar char="v"/>
            </a:pPr>
            <a:r>
              <a:rPr lang="en-IN" sz="2400" dirty="0" err="1" smtClean="0"/>
              <a:t>Optico</a:t>
            </a:r>
            <a:r>
              <a:rPr lang="en-IN" sz="2400" dirty="0" smtClean="0"/>
              <a:t>-chiasmatic pachymeningitis resulting in visual loss</a:t>
            </a:r>
          </a:p>
          <a:p>
            <a:pPr marL="347663" indent="-347663">
              <a:lnSpc>
                <a:spcPct val="150000"/>
              </a:lnSpc>
              <a:buFont typeface="Wingdings" pitchFamily="2" charset="2"/>
              <a:buChar char="v"/>
            </a:pPr>
            <a:r>
              <a:rPr lang="en-IN" sz="2400" dirty="0" smtClean="0"/>
              <a:t>TB arteritis and stroke</a:t>
            </a:r>
          </a:p>
          <a:p>
            <a:pPr marL="347663" indent="-347663">
              <a:lnSpc>
                <a:spcPct val="150000"/>
              </a:lnSpc>
              <a:buFont typeface="Wingdings" pitchFamily="2" charset="2"/>
              <a:buChar char="v"/>
            </a:pPr>
            <a:r>
              <a:rPr lang="en-IN" sz="2400" dirty="0" smtClean="0"/>
              <a:t>Endocrine disturbances, SIADH, </a:t>
            </a:r>
            <a:r>
              <a:rPr lang="en-IN" sz="2400" dirty="0" err="1" smtClean="0"/>
              <a:t>Diab.Insipidus</a:t>
            </a:r>
            <a:endParaRPr lang="en-IN" sz="2400" dirty="0" smtClean="0"/>
          </a:p>
          <a:p>
            <a:pPr marL="347663" indent="-347663">
              <a:lnSpc>
                <a:spcPct val="150000"/>
              </a:lnSpc>
              <a:buFont typeface="Wingdings" pitchFamily="2" charset="2"/>
              <a:buChar char="v"/>
            </a:pPr>
            <a:r>
              <a:rPr lang="en-IN" sz="2400" dirty="0" smtClean="0"/>
              <a:t>Internuclear ophthalmoplegia</a:t>
            </a:r>
          </a:p>
          <a:p>
            <a:pPr marL="347663" indent="-347663">
              <a:lnSpc>
                <a:spcPct val="150000"/>
              </a:lnSpc>
              <a:buFont typeface="Wingdings" pitchFamily="2" charset="2"/>
              <a:buChar char="v"/>
            </a:pPr>
            <a:r>
              <a:rPr lang="en-IN" sz="2400" dirty="0" smtClean="0"/>
              <a:t>Hemichorea</a:t>
            </a:r>
          </a:p>
          <a:p>
            <a:pPr marL="347663" indent="-347663">
              <a:lnSpc>
                <a:spcPct val="150000"/>
              </a:lnSpc>
              <a:buFont typeface="Wingdings" pitchFamily="2" charset="2"/>
              <a:buChar char="v"/>
            </a:pPr>
            <a:r>
              <a:rPr lang="en-IN" sz="2400" dirty="0" smtClean="0"/>
              <a:t>Spinal block, spinal arachnoiditis.</a:t>
            </a:r>
          </a:p>
        </p:txBody>
      </p:sp>
      <p:sp>
        <p:nvSpPr>
          <p:cNvPr id="3" name="Slide Number Placeholder 2"/>
          <p:cNvSpPr>
            <a:spLocks noGrp="1"/>
          </p:cNvSpPr>
          <p:nvPr>
            <p:ph type="sldNum" sz="quarter" idx="12"/>
          </p:nvPr>
        </p:nvSpPr>
        <p:spPr/>
        <p:txBody>
          <a:bodyPr/>
          <a:lstStyle/>
          <a:p>
            <a:fld id="{65BC548A-E4A9-4ADF-9DB5-D804F88ACDF3}" type="slidenum">
              <a:rPr lang="en-US" smtClean="0"/>
              <a:t>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09600"/>
            <a:ext cx="8458200" cy="5262979"/>
          </a:xfrm>
          <a:prstGeom prst="rect">
            <a:avLst/>
          </a:prstGeom>
          <a:noFill/>
        </p:spPr>
        <p:txBody>
          <a:bodyPr wrap="square" rtlCol="0">
            <a:spAutoFit/>
          </a:bodyPr>
          <a:lstStyle/>
          <a:p>
            <a:pPr marL="347663" indent="-347663" algn="ctr">
              <a:lnSpc>
                <a:spcPct val="150000"/>
              </a:lnSpc>
            </a:pPr>
            <a:endParaRPr lang="en-IN" sz="1600" b="1" dirty="0" smtClean="0"/>
          </a:p>
          <a:p>
            <a:pPr marL="347663" indent="-347663" algn="ctr">
              <a:lnSpc>
                <a:spcPct val="150000"/>
              </a:lnSpc>
            </a:pPr>
            <a:r>
              <a:rPr lang="en-IN" sz="3600" b="1" dirty="0" smtClean="0"/>
              <a:t>SEQUELAE OF  TB MENINGITIS</a:t>
            </a:r>
          </a:p>
          <a:p>
            <a:pPr marL="347663" indent="-347663">
              <a:lnSpc>
                <a:spcPct val="150000"/>
              </a:lnSpc>
              <a:buFont typeface="Wingdings" pitchFamily="2" charset="2"/>
              <a:buChar char="v"/>
            </a:pPr>
            <a:r>
              <a:rPr lang="en-IN" sz="2800" dirty="0" smtClean="0"/>
              <a:t>Psychologic or psychiatric disturbances</a:t>
            </a:r>
          </a:p>
          <a:p>
            <a:pPr marL="347663" indent="-347663">
              <a:lnSpc>
                <a:spcPct val="150000"/>
              </a:lnSpc>
              <a:buFont typeface="Wingdings" pitchFamily="2" charset="2"/>
              <a:buChar char="v"/>
            </a:pPr>
            <a:r>
              <a:rPr lang="en-IN" sz="2800" dirty="0" smtClean="0"/>
              <a:t>Visual defects and hearing defects(often drug induced)</a:t>
            </a:r>
          </a:p>
          <a:p>
            <a:pPr marL="347663" indent="-347663">
              <a:lnSpc>
                <a:spcPct val="150000"/>
              </a:lnSpc>
              <a:buFont typeface="Wingdings" pitchFamily="2" charset="2"/>
              <a:buChar char="v"/>
            </a:pPr>
            <a:r>
              <a:rPr lang="en-IN" sz="2800" dirty="0" smtClean="0"/>
              <a:t>Focal neurological deficit</a:t>
            </a:r>
          </a:p>
          <a:p>
            <a:pPr marL="347663" indent="-347663">
              <a:lnSpc>
                <a:spcPct val="150000"/>
              </a:lnSpc>
              <a:buFont typeface="Wingdings" pitchFamily="2" charset="2"/>
              <a:buChar char="v"/>
            </a:pPr>
            <a:r>
              <a:rPr lang="en-IN" sz="2800" dirty="0" smtClean="0"/>
              <a:t>Endocrine disturbances</a:t>
            </a:r>
          </a:p>
          <a:p>
            <a:pPr marL="347663" indent="-347663">
              <a:lnSpc>
                <a:spcPct val="150000"/>
              </a:lnSpc>
              <a:buFont typeface="Wingdings" pitchFamily="2" charset="2"/>
              <a:buChar char="v"/>
            </a:pPr>
            <a:r>
              <a:rPr lang="en-IN" sz="2800" dirty="0" smtClean="0"/>
              <a:t>Seizures</a:t>
            </a:r>
          </a:p>
          <a:p>
            <a:pPr marL="347663" indent="-347663">
              <a:lnSpc>
                <a:spcPct val="150000"/>
              </a:lnSpc>
              <a:buFont typeface="Wingdings" pitchFamily="2" charset="2"/>
              <a:buChar char="v"/>
            </a:pPr>
            <a:r>
              <a:rPr lang="en-IN" sz="2800" dirty="0" smtClean="0"/>
              <a:t>Intracranial calcification</a:t>
            </a:r>
          </a:p>
        </p:txBody>
      </p:sp>
      <p:sp>
        <p:nvSpPr>
          <p:cNvPr id="3" name="Slide Number Placeholder 2"/>
          <p:cNvSpPr>
            <a:spLocks noGrp="1"/>
          </p:cNvSpPr>
          <p:nvPr>
            <p:ph type="sldNum" sz="quarter" idx="12"/>
          </p:nvPr>
        </p:nvSpPr>
        <p:spPr/>
        <p:txBody>
          <a:bodyPr/>
          <a:lstStyle/>
          <a:p>
            <a:fld id="{65BC548A-E4A9-4ADF-9DB5-D804F88ACDF3}" type="slidenum">
              <a:rPr lang="en-US" smtClean="0"/>
              <a:t>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82000" cy="6047809"/>
          </a:xfrm>
          <a:prstGeom prst="rect">
            <a:avLst/>
          </a:prstGeom>
          <a:noFill/>
        </p:spPr>
        <p:txBody>
          <a:bodyPr wrap="square" rtlCol="0">
            <a:spAutoFit/>
          </a:bodyPr>
          <a:lstStyle/>
          <a:p>
            <a:pPr algn="ctr"/>
            <a:r>
              <a:rPr lang="en-IN" sz="3600" b="1" dirty="0"/>
              <a:t>NEUROLOGICAL TB</a:t>
            </a:r>
            <a:endParaRPr lang="en-US" sz="3600" b="1" dirty="0"/>
          </a:p>
          <a:p>
            <a:pPr algn="just">
              <a:lnSpc>
                <a:spcPct val="150000"/>
              </a:lnSpc>
            </a:pPr>
            <a:r>
              <a:rPr lang="en-IN" sz="2600" dirty="0" smtClean="0"/>
              <a:t>	Neurological </a:t>
            </a:r>
            <a:r>
              <a:rPr lang="en-IN" sz="2600" dirty="0"/>
              <a:t>TB comprises 5-10% of extrapulmonary TB and is increasing globally due to HIV-TB </a:t>
            </a:r>
            <a:r>
              <a:rPr lang="en-IN" sz="2600" dirty="0" smtClean="0"/>
              <a:t>co-infection.</a:t>
            </a:r>
          </a:p>
          <a:p>
            <a:pPr algn="just">
              <a:lnSpc>
                <a:spcPct val="150000"/>
              </a:lnSpc>
            </a:pPr>
            <a:r>
              <a:rPr lang="en-IN" sz="2600" b="1" dirty="0" smtClean="0"/>
              <a:t>CLASSIFICATION</a:t>
            </a:r>
            <a:endParaRPr lang="en-US" sz="2600" b="1" dirty="0"/>
          </a:p>
          <a:p>
            <a:pPr marL="347663" indent="-347663">
              <a:lnSpc>
                <a:spcPct val="150000"/>
              </a:lnSpc>
              <a:buFont typeface="Wingdings" pitchFamily="2" charset="2"/>
              <a:buChar char="v"/>
            </a:pPr>
            <a:r>
              <a:rPr lang="en-IN" sz="2600" dirty="0"/>
              <a:t>Neurological TB is classified into four </a:t>
            </a:r>
            <a:r>
              <a:rPr lang="en-IN" sz="2600" dirty="0" err="1"/>
              <a:t>clinico</a:t>
            </a:r>
            <a:r>
              <a:rPr lang="en-IN" sz="2600" dirty="0"/>
              <a:t>-pathological categories</a:t>
            </a:r>
            <a:endParaRPr lang="en-US" sz="2600" dirty="0"/>
          </a:p>
          <a:p>
            <a:pPr marL="514350" lvl="0" indent="-225425">
              <a:lnSpc>
                <a:spcPct val="150000"/>
              </a:lnSpc>
              <a:buFont typeface="+mj-lt"/>
              <a:buAutoNum type="arabicPeriod"/>
            </a:pPr>
            <a:r>
              <a:rPr lang="en-IN" sz="2600" dirty="0"/>
              <a:t>TB Meningitis</a:t>
            </a:r>
            <a:endParaRPr lang="en-US" sz="2600" dirty="0"/>
          </a:p>
          <a:p>
            <a:pPr marL="514350" lvl="0" indent="-225425">
              <a:lnSpc>
                <a:spcPct val="150000"/>
              </a:lnSpc>
              <a:buFont typeface="+mj-lt"/>
              <a:buAutoNum type="arabicPeriod"/>
            </a:pPr>
            <a:r>
              <a:rPr lang="en-IN" sz="2600" dirty="0"/>
              <a:t>Tuberculoma</a:t>
            </a:r>
            <a:endParaRPr lang="en-US" sz="2600" dirty="0"/>
          </a:p>
          <a:p>
            <a:pPr marL="514350" lvl="0" indent="-225425">
              <a:lnSpc>
                <a:spcPct val="150000"/>
              </a:lnSpc>
              <a:buFont typeface="+mj-lt"/>
              <a:buAutoNum type="arabicPeriod"/>
            </a:pPr>
            <a:r>
              <a:rPr lang="en-IN" sz="2600" dirty="0"/>
              <a:t>Arachnoiditis(TB </a:t>
            </a:r>
            <a:r>
              <a:rPr lang="en-IN" sz="2600" dirty="0" err="1"/>
              <a:t>Radiculomyelitis</a:t>
            </a:r>
            <a:r>
              <a:rPr lang="en-IN" sz="2600" dirty="0"/>
              <a:t>)</a:t>
            </a:r>
            <a:endParaRPr lang="en-US" sz="2600" dirty="0"/>
          </a:p>
          <a:p>
            <a:pPr marL="514350" lvl="0" indent="-225425">
              <a:lnSpc>
                <a:spcPct val="150000"/>
              </a:lnSpc>
              <a:buFont typeface="+mj-lt"/>
              <a:buAutoNum type="arabicPeriod"/>
            </a:pPr>
            <a:r>
              <a:rPr lang="en-IN" sz="2600" dirty="0"/>
              <a:t>TB </a:t>
            </a:r>
            <a:r>
              <a:rPr lang="en-IN" sz="2600" dirty="0" smtClean="0"/>
              <a:t>Abscess</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6647974"/>
          </a:xfrm>
          <a:prstGeom prst="rect">
            <a:avLst/>
          </a:prstGeom>
          <a:noFill/>
        </p:spPr>
        <p:txBody>
          <a:bodyPr wrap="square" rtlCol="0">
            <a:spAutoFit/>
          </a:bodyPr>
          <a:lstStyle/>
          <a:p>
            <a:pPr marL="347663" indent="-347663" algn="ctr">
              <a:lnSpc>
                <a:spcPct val="150000"/>
              </a:lnSpc>
            </a:pPr>
            <a:r>
              <a:rPr lang="en-US" sz="3200" b="1" dirty="0" smtClean="0"/>
              <a:t>CLINICAL STAGING SYSTEM FOR TBM</a:t>
            </a:r>
          </a:p>
          <a:p>
            <a:pPr marL="347663" indent="-347663" algn="just">
              <a:lnSpc>
                <a:spcPct val="150000"/>
              </a:lnSpc>
              <a:buFont typeface="Wingdings" pitchFamily="2" charset="2"/>
              <a:buChar char="v"/>
            </a:pPr>
            <a:r>
              <a:rPr lang="en-US" sz="2800" b="1" dirty="0" smtClean="0"/>
              <a:t>STAGE 1  </a:t>
            </a:r>
            <a:r>
              <a:rPr lang="en-US" sz="2800" dirty="0" smtClean="0"/>
              <a:t>- Conscious and rational, with or without neck stiffness, but no focal neurological signs or signs of hydrocephalus</a:t>
            </a:r>
          </a:p>
          <a:p>
            <a:pPr marL="347663" indent="-347663" algn="just">
              <a:lnSpc>
                <a:spcPct val="150000"/>
              </a:lnSpc>
              <a:buFont typeface="Wingdings" pitchFamily="2" charset="2"/>
              <a:buChar char="v"/>
            </a:pPr>
            <a:r>
              <a:rPr lang="en-US" sz="2800" b="1" dirty="0" smtClean="0"/>
              <a:t>STAGE 2 </a:t>
            </a:r>
            <a:r>
              <a:rPr lang="en-US" sz="2800" dirty="0" smtClean="0"/>
              <a:t>- Conscious but confused or has focal signs, such as cranial nerve palsies or </a:t>
            </a:r>
            <a:r>
              <a:rPr lang="en-US" sz="2800" dirty="0" err="1" smtClean="0"/>
              <a:t>hemiparesis</a:t>
            </a:r>
            <a:endParaRPr lang="en-US" sz="2800" dirty="0" smtClean="0"/>
          </a:p>
          <a:p>
            <a:pPr marL="347663" indent="-347663" algn="just">
              <a:lnSpc>
                <a:spcPct val="150000"/>
              </a:lnSpc>
              <a:buFont typeface="Wingdings" pitchFamily="2" charset="2"/>
              <a:buChar char="v"/>
            </a:pPr>
            <a:r>
              <a:rPr lang="en-US" sz="2800" b="1" dirty="0" smtClean="0"/>
              <a:t>STAGE 3 </a:t>
            </a:r>
            <a:r>
              <a:rPr lang="en-US" sz="2800" dirty="0" smtClean="0"/>
              <a:t>- Comatose or delirious with or without dense neurological deficit</a:t>
            </a:r>
          </a:p>
          <a:p>
            <a:pPr marL="347663" indent="-347663" algn="just">
              <a:lnSpc>
                <a:spcPct val="150000"/>
              </a:lnSpc>
              <a:buFont typeface="Wingdings" pitchFamily="2" charset="2"/>
              <a:buChar char="v"/>
            </a:pPr>
            <a:r>
              <a:rPr lang="en-US" sz="2800" b="1" dirty="0" smtClean="0"/>
              <a:t>STAGE 4 </a:t>
            </a:r>
            <a:r>
              <a:rPr lang="en-US" sz="2800" dirty="0" smtClean="0"/>
              <a:t>- Deeply comatose with </a:t>
            </a:r>
            <a:r>
              <a:rPr lang="en-US" sz="2800" dirty="0" err="1" smtClean="0"/>
              <a:t>decerebrate</a:t>
            </a:r>
            <a:r>
              <a:rPr lang="en-US" sz="2800" dirty="0" smtClean="0"/>
              <a:t> or decorticate posturing</a:t>
            </a:r>
          </a:p>
        </p:txBody>
      </p:sp>
      <p:sp>
        <p:nvSpPr>
          <p:cNvPr id="3" name="Slide Number Placeholder 2"/>
          <p:cNvSpPr>
            <a:spLocks noGrp="1"/>
          </p:cNvSpPr>
          <p:nvPr>
            <p:ph type="sldNum" sz="quarter" idx="12"/>
          </p:nvPr>
        </p:nvSpPr>
        <p:spPr/>
        <p:txBody>
          <a:bodyPr/>
          <a:lstStyle/>
          <a:p>
            <a:fld id="{65BC548A-E4A9-4ADF-9DB5-D804F88ACDF3}" type="slidenum">
              <a:rPr lang="en-US" smtClean="0"/>
              <a:t>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5539978"/>
          </a:xfrm>
          <a:prstGeom prst="rect">
            <a:avLst/>
          </a:prstGeom>
          <a:noFill/>
        </p:spPr>
        <p:txBody>
          <a:bodyPr wrap="square" rtlCol="0">
            <a:spAutoFit/>
          </a:bodyPr>
          <a:lstStyle/>
          <a:p>
            <a:pPr marL="347663" indent="-347663" algn="ctr">
              <a:lnSpc>
                <a:spcPct val="150000"/>
              </a:lnSpc>
            </a:pPr>
            <a:r>
              <a:rPr lang="en-US" sz="4000" b="1" dirty="0" smtClean="0"/>
              <a:t>DIFFERENTIAL DIAGNOSIS OF TBM</a:t>
            </a:r>
          </a:p>
          <a:p>
            <a:pPr marL="347663" indent="-347663" algn="just">
              <a:lnSpc>
                <a:spcPct val="150000"/>
              </a:lnSpc>
              <a:buFont typeface="Wingdings" pitchFamily="2" charset="2"/>
              <a:buChar char="v"/>
            </a:pPr>
            <a:r>
              <a:rPr lang="en-US" sz="2800" dirty="0" smtClean="0"/>
              <a:t>Partially treated bacterial meningitis</a:t>
            </a:r>
          </a:p>
          <a:p>
            <a:pPr marL="347663" indent="-347663" algn="just">
              <a:lnSpc>
                <a:spcPct val="150000"/>
              </a:lnSpc>
              <a:buFont typeface="Wingdings" pitchFamily="2" charset="2"/>
              <a:buChar char="v"/>
            </a:pPr>
            <a:r>
              <a:rPr lang="en-US" sz="2800" dirty="0" err="1" smtClean="0"/>
              <a:t>Cryptococcal</a:t>
            </a:r>
            <a:r>
              <a:rPr lang="en-US" sz="2800" dirty="0" smtClean="0"/>
              <a:t> meningitis</a:t>
            </a:r>
          </a:p>
          <a:p>
            <a:pPr marL="347663" indent="-347663" algn="just">
              <a:lnSpc>
                <a:spcPct val="150000"/>
              </a:lnSpc>
              <a:buFont typeface="Wingdings" pitchFamily="2" charset="2"/>
              <a:buChar char="v"/>
            </a:pPr>
            <a:r>
              <a:rPr lang="en-US" sz="2800" dirty="0" smtClean="0"/>
              <a:t>Viral </a:t>
            </a:r>
            <a:r>
              <a:rPr lang="en-US" sz="2800" dirty="0" err="1" smtClean="0"/>
              <a:t>meningoencephalitis</a:t>
            </a:r>
            <a:endParaRPr lang="en-US" sz="2800" dirty="0" smtClean="0"/>
          </a:p>
          <a:p>
            <a:pPr marL="347663" indent="-347663" algn="just">
              <a:lnSpc>
                <a:spcPct val="150000"/>
              </a:lnSpc>
              <a:buFont typeface="Wingdings" pitchFamily="2" charset="2"/>
              <a:buChar char="v"/>
            </a:pPr>
            <a:r>
              <a:rPr lang="en-US" sz="2800" dirty="0" err="1" smtClean="0"/>
              <a:t>Carcinomatous</a:t>
            </a:r>
            <a:r>
              <a:rPr lang="en-US" sz="2800" dirty="0" smtClean="0"/>
              <a:t> meningitis</a:t>
            </a:r>
          </a:p>
          <a:p>
            <a:pPr marL="347663" indent="-347663" algn="just">
              <a:lnSpc>
                <a:spcPct val="150000"/>
              </a:lnSpc>
              <a:buFont typeface="Wingdings" pitchFamily="2" charset="2"/>
              <a:buChar char="v"/>
            </a:pPr>
            <a:r>
              <a:rPr lang="en-US" sz="2800" dirty="0" err="1" smtClean="0"/>
              <a:t>Parameningeal</a:t>
            </a:r>
            <a:r>
              <a:rPr lang="en-US" sz="2800" dirty="0" smtClean="0"/>
              <a:t> infection</a:t>
            </a:r>
          </a:p>
          <a:p>
            <a:pPr marL="347663" indent="-347663" algn="just">
              <a:lnSpc>
                <a:spcPct val="150000"/>
              </a:lnSpc>
              <a:buFont typeface="Wingdings" pitchFamily="2" charset="2"/>
              <a:buChar char="v"/>
            </a:pPr>
            <a:r>
              <a:rPr lang="en-US" sz="2800" dirty="0" err="1" smtClean="0"/>
              <a:t>Neurosarcoidosis</a:t>
            </a:r>
            <a:endParaRPr lang="en-US" sz="2800" dirty="0" smtClean="0"/>
          </a:p>
          <a:p>
            <a:pPr marL="347663" indent="-347663" algn="just">
              <a:lnSpc>
                <a:spcPct val="150000"/>
              </a:lnSpc>
              <a:buFont typeface="Wingdings" pitchFamily="2" charset="2"/>
              <a:buChar char="v"/>
            </a:pPr>
            <a:r>
              <a:rPr lang="en-US" sz="2800" dirty="0" err="1" smtClean="0"/>
              <a:t>Neurosyphilis</a:t>
            </a:r>
            <a:endParaRPr lang="en-US" sz="2800" dirty="0" smtClean="0"/>
          </a:p>
        </p:txBody>
      </p:sp>
      <p:sp>
        <p:nvSpPr>
          <p:cNvPr id="3" name="Slide Number Placeholder 2"/>
          <p:cNvSpPr>
            <a:spLocks noGrp="1"/>
          </p:cNvSpPr>
          <p:nvPr>
            <p:ph type="sldNum" sz="quarter" idx="12"/>
          </p:nvPr>
        </p:nvSpPr>
        <p:spPr/>
        <p:txBody>
          <a:bodyPr/>
          <a:lstStyle/>
          <a:p>
            <a:fld id="{65BC548A-E4A9-4ADF-9DB5-D804F88ACDF3}" type="slidenum">
              <a:rPr lang="en-US" smtClean="0"/>
              <a:t>21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219200"/>
            <a:ext cx="7391400" cy="4247317"/>
          </a:xfrm>
          <a:prstGeom prst="rect">
            <a:avLst/>
          </a:prstGeom>
          <a:noFill/>
        </p:spPr>
        <p:txBody>
          <a:bodyPr wrap="square" rtlCol="0">
            <a:spAutoFit/>
          </a:bodyPr>
          <a:lstStyle/>
          <a:p>
            <a:pPr marL="347663" indent="-347663" algn="ctr">
              <a:lnSpc>
                <a:spcPct val="150000"/>
              </a:lnSpc>
            </a:pPr>
            <a:r>
              <a:rPr lang="en-US" sz="4000" b="1" dirty="0" smtClean="0"/>
              <a:t>DIAGNOSIS</a:t>
            </a:r>
          </a:p>
          <a:p>
            <a:pPr marL="347663" indent="-347663" algn="just">
              <a:lnSpc>
                <a:spcPct val="150000"/>
              </a:lnSpc>
              <a:buFont typeface="Wingdings" pitchFamily="2" charset="2"/>
              <a:buChar char="v"/>
            </a:pPr>
            <a:r>
              <a:rPr lang="en-US" sz="2800" dirty="0" smtClean="0"/>
              <a:t>Diagnosis of TBM is based on history, neurological symptoms, signs, radiological and CSF findings.</a:t>
            </a:r>
          </a:p>
          <a:p>
            <a:pPr marL="347663" indent="-347663" algn="just">
              <a:lnSpc>
                <a:spcPct val="150000"/>
              </a:lnSpc>
            </a:pPr>
            <a:endParaRPr lang="en-US" sz="2800" dirty="0"/>
          </a:p>
          <a:p>
            <a:pPr marL="347663" indent="-347663" algn="just">
              <a:lnSpc>
                <a:spcPct val="150000"/>
              </a:lnSpc>
              <a:buFont typeface="Wingdings" pitchFamily="2" charset="2"/>
              <a:buChar char="v"/>
            </a:pPr>
            <a:endParaRPr lang="en-US" sz="2800" dirty="0" smtClean="0"/>
          </a:p>
        </p:txBody>
      </p:sp>
      <p:sp>
        <p:nvSpPr>
          <p:cNvPr id="3" name="Slide Number Placeholder 2"/>
          <p:cNvSpPr>
            <a:spLocks noGrp="1"/>
          </p:cNvSpPr>
          <p:nvPr>
            <p:ph type="sldNum" sz="quarter" idx="12"/>
          </p:nvPr>
        </p:nvSpPr>
        <p:spPr/>
        <p:txBody>
          <a:bodyPr/>
          <a:lstStyle/>
          <a:p>
            <a:fld id="{65BC548A-E4A9-4ADF-9DB5-D804F88ACDF3}" type="slidenum">
              <a:rPr lang="en-US" smtClean="0"/>
              <a:t>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5170646"/>
          </a:xfrm>
          <a:prstGeom prst="rect">
            <a:avLst/>
          </a:prstGeom>
          <a:noFill/>
        </p:spPr>
        <p:txBody>
          <a:bodyPr wrap="square" rtlCol="0">
            <a:spAutoFit/>
          </a:bodyPr>
          <a:lstStyle/>
          <a:p>
            <a:pPr marL="347663" indent="-347663" algn="ctr">
              <a:lnSpc>
                <a:spcPct val="150000"/>
              </a:lnSpc>
            </a:pPr>
            <a:r>
              <a:rPr lang="en-US" sz="4000" b="1" dirty="0" smtClean="0"/>
              <a:t>RADIOLOGICAL STUDIES</a:t>
            </a:r>
          </a:p>
          <a:p>
            <a:pPr marL="347663" indent="-347663" algn="ctr">
              <a:lnSpc>
                <a:spcPct val="150000"/>
              </a:lnSpc>
            </a:pPr>
            <a:r>
              <a:rPr lang="en-US" sz="3200" b="1" dirty="0" smtClean="0"/>
              <a:t>CHEST X-RAY</a:t>
            </a:r>
            <a:endParaRPr lang="en-US" sz="2800" b="1" dirty="0" smtClean="0"/>
          </a:p>
          <a:p>
            <a:pPr marL="347663" indent="-347663" algn="just">
              <a:lnSpc>
                <a:spcPct val="150000"/>
              </a:lnSpc>
              <a:buFont typeface="Wingdings" pitchFamily="2" charset="2"/>
              <a:buChar char="v"/>
            </a:pPr>
            <a:r>
              <a:rPr lang="en-US" sz="2800" dirty="0" smtClean="0"/>
              <a:t>May reveal findings consistent with </a:t>
            </a:r>
            <a:r>
              <a:rPr lang="en-US" sz="2800" dirty="0" err="1" smtClean="0"/>
              <a:t>pulm.TB</a:t>
            </a:r>
            <a:r>
              <a:rPr lang="en-US" sz="2800" dirty="0" smtClean="0"/>
              <a:t> in 25-50% of adult patients and 50-90% of children.</a:t>
            </a:r>
          </a:p>
          <a:p>
            <a:pPr marL="347663" indent="-347663" algn="ctr">
              <a:lnSpc>
                <a:spcPct val="150000"/>
              </a:lnSpc>
            </a:pPr>
            <a:endParaRPr lang="en-US" sz="3200" b="1" dirty="0" smtClean="0"/>
          </a:p>
          <a:p>
            <a:pPr marL="347663" indent="-347663" algn="ctr">
              <a:lnSpc>
                <a:spcPct val="150000"/>
              </a:lnSpc>
            </a:pPr>
            <a:r>
              <a:rPr lang="en-US" sz="3200" b="1" dirty="0" smtClean="0"/>
              <a:t>CT HEAD/MRI BRAIN</a:t>
            </a:r>
            <a:endParaRPr lang="en-US" sz="2800" b="1" dirty="0" smtClean="0"/>
          </a:p>
          <a:p>
            <a:pPr marL="347663" indent="-347663" algn="just">
              <a:lnSpc>
                <a:spcPct val="150000"/>
              </a:lnSpc>
              <a:buFont typeface="Wingdings" pitchFamily="2" charset="2"/>
              <a:buChar char="v"/>
            </a:pPr>
            <a:r>
              <a:rPr lang="en-US" sz="2800" dirty="0" smtClean="0"/>
              <a:t>CT or MRI of brain may reveal </a:t>
            </a:r>
          </a:p>
        </p:txBody>
      </p:sp>
      <p:sp>
        <p:nvSpPr>
          <p:cNvPr id="3" name="Slide Number Placeholder 2"/>
          <p:cNvSpPr>
            <a:spLocks noGrp="1"/>
          </p:cNvSpPr>
          <p:nvPr>
            <p:ph type="sldNum" sz="quarter" idx="12"/>
          </p:nvPr>
        </p:nvSpPr>
        <p:spPr/>
        <p:txBody>
          <a:bodyPr/>
          <a:lstStyle/>
          <a:p>
            <a:fld id="{65BC548A-E4A9-4ADF-9DB5-D804F88ACDF3}" type="slidenum">
              <a:rPr lang="en-US" smtClean="0"/>
              <a:t>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6647974"/>
          </a:xfrm>
          <a:prstGeom prst="rect">
            <a:avLst/>
          </a:prstGeom>
          <a:noFill/>
        </p:spPr>
        <p:txBody>
          <a:bodyPr wrap="square" rtlCol="0">
            <a:spAutoFit/>
          </a:bodyPr>
          <a:lstStyle/>
          <a:p>
            <a:pPr marL="347663" indent="-347663" algn="ctr">
              <a:lnSpc>
                <a:spcPct val="150000"/>
              </a:lnSpc>
            </a:pPr>
            <a:r>
              <a:rPr lang="en-US" sz="3200" b="1" dirty="0" smtClean="0"/>
              <a:t>CT HEAD/MRI BRAIN</a:t>
            </a:r>
            <a:endParaRPr lang="en-US" sz="2800" b="1" dirty="0" smtClean="0"/>
          </a:p>
          <a:p>
            <a:pPr marL="347663" indent="-347663" algn="just">
              <a:lnSpc>
                <a:spcPct val="150000"/>
              </a:lnSpc>
              <a:buFont typeface="Wingdings" pitchFamily="2" charset="2"/>
              <a:buChar char="v"/>
            </a:pPr>
            <a:r>
              <a:rPr lang="en-US" sz="2800" dirty="0" smtClean="0"/>
              <a:t>Thickening and enhancement of basal </a:t>
            </a:r>
            <a:r>
              <a:rPr lang="en-US" sz="2800" dirty="0" err="1" smtClean="0"/>
              <a:t>meninges</a:t>
            </a:r>
            <a:r>
              <a:rPr lang="en-US" sz="2800" dirty="0" smtClean="0"/>
              <a:t>, Hydrocephalus, Infarction, Edema(often </a:t>
            </a:r>
            <a:r>
              <a:rPr lang="en-US" sz="2800" dirty="0" err="1" smtClean="0"/>
              <a:t>periventricular</a:t>
            </a:r>
            <a:r>
              <a:rPr lang="en-US" sz="2800" dirty="0" smtClean="0"/>
              <a:t>) and mass lesions due to associated </a:t>
            </a:r>
            <a:r>
              <a:rPr lang="en-US" sz="2800" dirty="0" err="1" smtClean="0"/>
              <a:t>tuberculoma</a:t>
            </a:r>
            <a:r>
              <a:rPr lang="en-US" sz="2800" dirty="0" smtClean="0"/>
              <a:t> or TB </a:t>
            </a:r>
            <a:r>
              <a:rPr lang="en-US" sz="2800" dirty="0" err="1" smtClean="0"/>
              <a:t>abscess.Common</a:t>
            </a:r>
            <a:r>
              <a:rPr lang="en-US" sz="2800" dirty="0" smtClean="0"/>
              <a:t> sites of exudates are basal </a:t>
            </a:r>
            <a:r>
              <a:rPr lang="en-US" sz="2800" dirty="0" err="1" smtClean="0"/>
              <a:t>cisterna</a:t>
            </a:r>
            <a:r>
              <a:rPr lang="en-US" sz="2800" dirty="0" smtClean="0"/>
              <a:t> of </a:t>
            </a:r>
            <a:r>
              <a:rPr lang="en-US" sz="2800" dirty="0" err="1" smtClean="0"/>
              <a:t>ambiens</a:t>
            </a:r>
            <a:r>
              <a:rPr lang="en-US" sz="2800" dirty="0" smtClean="0"/>
              <a:t>, </a:t>
            </a:r>
            <a:r>
              <a:rPr lang="en-US" sz="2800" dirty="0" err="1" smtClean="0"/>
              <a:t>suprasellar</a:t>
            </a:r>
            <a:r>
              <a:rPr lang="en-US" sz="2800" dirty="0" smtClean="0"/>
              <a:t> cistern and </a:t>
            </a:r>
            <a:r>
              <a:rPr lang="en-US" sz="2800" dirty="0" err="1" smtClean="0"/>
              <a:t>sylvian</a:t>
            </a:r>
            <a:r>
              <a:rPr lang="en-US" sz="2800" dirty="0" smtClean="0"/>
              <a:t> fissures.</a:t>
            </a:r>
          </a:p>
          <a:p>
            <a:pPr marL="347663" indent="-347663" algn="just">
              <a:lnSpc>
                <a:spcPct val="150000"/>
              </a:lnSpc>
              <a:buFont typeface="Wingdings" pitchFamily="2" charset="2"/>
              <a:buChar char="v"/>
            </a:pPr>
            <a:r>
              <a:rPr lang="en-US" sz="2800" dirty="0" smtClean="0"/>
              <a:t>Hydrocephalus is the single most common abnormality and is reported in 50-80% of </a:t>
            </a:r>
            <a:r>
              <a:rPr lang="en-US" sz="2800" dirty="0" err="1" smtClean="0"/>
              <a:t>cases.Degree</a:t>
            </a:r>
            <a:r>
              <a:rPr lang="en-US" sz="2800" dirty="0" smtClean="0"/>
              <a:t> of hydrocephalus generally correlates with the duration of disease.</a:t>
            </a:r>
          </a:p>
        </p:txBody>
      </p:sp>
      <p:sp>
        <p:nvSpPr>
          <p:cNvPr id="3" name="Slide Number Placeholder 2"/>
          <p:cNvSpPr>
            <a:spLocks noGrp="1"/>
          </p:cNvSpPr>
          <p:nvPr>
            <p:ph type="sldNum" sz="quarter" idx="12"/>
          </p:nvPr>
        </p:nvSpPr>
        <p:spPr/>
        <p:txBody>
          <a:bodyPr/>
          <a:lstStyle/>
          <a:p>
            <a:fld id="{65BC548A-E4A9-4ADF-9DB5-D804F88ACDF3}" type="slidenum">
              <a:rPr lang="en-US" smtClean="0"/>
              <a:t>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6647974"/>
          </a:xfrm>
          <a:prstGeom prst="rect">
            <a:avLst/>
          </a:prstGeom>
          <a:noFill/>
        </p:spPr>
        <p:txBody>
          <a:bodyPr wrap="square" rtlCol="0">
            <a:spAutoFit/>
          </a:bodyPr>
          <a:lstStyle/>
          <a:p>
            <a:pPr marL="347663" indent="-347663" algn="ctr">
              <a:lnSpc>
                <a:spcPct val="150000"/>
              </a:lnSpc>
            </a:pPr>
            <a:r>
              <a:rPr lang="en-US" sz="3200" b="1" dirty="0" smtClean="0"/>
              <a:t>CT HEAD/MRI BRAIN</a:t>
            </a:r>
            <a:endParaRPr lang="en-US" sz="2800" b="1" dirty="0" smtClean="0"/>
          </a:p>
          <a:p>
            <a:pPr marL="347663" indent="-347663" algn="just">
              <a:lnSpc>
                <a:spcPct val="150000"/>
              </a:lnSpc>
              <a:buFont typeface="Wingdings" pitchFamily="2" charset="2"/>
              <a:buChar char="v"/>
            </a:pPr>
            <a:r>
              <a:rPr lang="en-US" sz="2800" dirty="0" smtClean="0"/>
              <a:t>Enhancements of basal </a:t>
            </a:r>
            <a:r>
              <a:rPr lang="en-US" sz="2800" dirty="0" err="1" smtClean="0"/>
              <a:t>meninges</a:t>
            </a:r>
            <a:r>
              <a:rPr lang="en-US" sz="2800" dirty="0" smtClean="0"/>
              <a:t>(60%) followed by cerebral infarction(28%) most frequently in the middle cerebral artery, are other common findings. </a:t>
            </a:r>
          </a:p>
          <a:p>
            <a:pPr marL="347663" indent="-347663" algn="just">
              <a:lnSpc>
                <a:spcPct val="150000"/>
              </a:lnSpc>
              <a:buFont typeface="Wingdings" pitchFamily="2" charset="2"/>
              <a:buChar char="v"/>
            </a:pPr>
            <a:r>
              <a:rPr lang="en-US" sz="2800" dirty="0" err="1" smtClean="0"/>
              <a:t>Vasculitis</a:t>
            </a:r>
            <a:r>
              <a:rPr lang="en-US" sz="2800" dirty="0" smtClean="0"/>
              <a:t> and </a:t>
            </a:r>
            <a:r>
              <a:rPr lang="en-US" sz="2800" dirty="0" err="1" smtClean="0"/>
              <a:t>thrombitis</a:t>
            </a:r>
            <a:r>
              <a:rPr lang="en-US" sz="2800" dirty="0" smtClean="0"/>
              <a:t> associated with TBM are seen on CT as multiple areas of </a:t>
            </a:r>
            <a:r>
              <a:rPr lang="en-US" sz="2800" dirty="0" err="1" smtClean="0"/>
              <a:t>hypodensity</a:t>
            </a:r>
            <a:r>
              <a:rPr lang="en-US" sz="2800" dirty="0" smtClean="0"/>
              <a:t> secondary to ischemia.</a:t>
            </a:r>
          </a:p>
          <a:p>
            <a:pPr marL="347663" indent="-347663" algn="just">
              <a:lnSpc>
                <a:spcPct val="150000"/>
              </a:lnSpc>
              <a:buFont typeface="Wingdings" pitchFamily="2" charset="2"/>
              <a:buChar char="v"/>
            </a:pPr>
            <a:r>
              <a:rPr lang="en-US" sz="2800" dirty="0" smtClean="0"/>
              <a:t>Gadolinium enhanced MRI is superior to the CT in detection of basal </a:t>
            </a:r>
            <a:r>
              <a:rPr lang="en-US" sz="2800" dirty="0" err="1" smtClean="0"/>
              <a:t>meningeal</a:t>
            </a:r>
            <a:r>
              <a:rPr lang="en-US" sz="2800" dirty="0" smtClean="0"/>
              <a:t> enhancement and small </a:t>
            </a:r>
            <a:r>
              <a:rPr lang="en-US" sz="2800" dirty="0" err="1" smtClean="0"/>
              <a:t>tuberculomas</a:t>
            </a:r>
            <a:r>
              <a:rPr lang="en-US" sz="2800" dirty="0" smtClean="0"/>
              <a:t>.</a:t>
            </a:r>
          </a:p>
        </p:txBody>
      </p:sp>
      <p:sp>
        <p:nvSpPr>
          <p:cNvPr id="3" name="Slide Number Placeholder 2"/>
          <p:cNvSpPr>
            <a:spLocks noGrp="1"/>
          </p:cNvSpPr>
          <p:nvPr>
            <p:ph type="sldNum" sz="quarter" idx="12"/>
          </p:nvPr>
        </p:nvSpPr>
        <p:spPr/>
        <p:txBody>
          <a:bodyPr/>
          <a:lstStyle/>
          <a:p>
            <a:fld id="{65BC548A-E4A9-4ADF-9DB5-D804F88ACDF3}" type="slidenum">
              <a:rPr lang="en-US" smtClean="0"/>
              <a:t>25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5355312"/>
          </a:xfrm>
          <a:prstGeom prst="rect">
            <a:avLst/>
          </a:prstGeom>
          <a:noFill/>
        </p:spPr>
        <p:txBody>
          <a:bodyPr wrap="square" rtlCol="0">
            <a:spAutoFit/>
          </a:bodyPr>
          <a:lstStyle/>
          <a:p>
            <a:pPr marL="347663" indent="-347663" algn="ctr">
              <a:lnSpc>
                <a:spcPct val="150000"/>
              </a:lnSpc>
            </a:pPr>
            <a:r>
              <a:rPr lang="en-US" sz="3200" b="1" dirty="0" smtClean="0"/>
              <a:t>CT HEAD/MRI BRAIN</a:t>
            </a:r>
            <a:endParaRPr lang="en-US" sz="2800" b="1" dirty="0" smtClean="0"/>
          </a:p>
          <a:p>
            <a:pPr marL="347663" indent="-347663" algn="just">
              <a:lnSpc>
                <a:spcPct val="150000"/>
              </a:lnSpc>
              <a:buFont typeface="Wingdings" pitchFamily="2" charset="2"/>
              <a:buChar char="v"/>
            </a:pPr>
            <a:r>
              <a:rPr lang="en-US" sz="2800" dirty="0" smtClean="0"/>
              <a:t>Contrast enhanced MRI has been found to be superior to contrast enhanced CT in the detection of diffuse and focal </a:t>
            </a:r>
            <a:r>
              <a:rPr lang="en-US" sz="2800" dirty="0" err="1" smtClean="0"/>
              <a:t>meningeal</a:t>
            </a:r>
            <a:r>
              <a:rPr lang="en-US" sz="2800" dirty="0" smtClean="0"/>
              <a:t> </a:t>
            </a:r>
            <a:r>
              <a:rPr lang="en-US" sz="2800" dirty="0" err="1" smtClean="0"/>
              <a:t>granulomatous</a:t>
            </a:r>
            <a:r>
              <a:rPr lang="en-US" sz="2800" dirty="0" smtClean="0"/>
              <a:t> lesions.</a:t>
            </a:r>
          </a:p>
          <a:p>
            <a:pPr marL="347663" indent="-347663" algn="just">
              <a:lnSpc>
                <a:spcPct val="150000"/>
              </a:lnSpc>
              <a:buFont typeface="Wingdings" pitchFamily="2" charset="2"/>
              <a:buChar char="v"/>
            </a:pPr>
            <a:r>
              <a:rPr lang="en-US" sz="2800" dirty="0" smtClean="0"/>
              <a:t>MRI is also superior to CT in detecting focal infarct of the basal ganglia and diencephalon. Furthermore MRI is superior to CT in defining the presence, location, and extent of associated brainstem lesions.</a:t>
            </a:r>
          </a:p>
        </p:txBody>
      </p:sp>
      <p:sp>
        <p:nvSpPr>
          <p:cNvPr id="3" name="Slide Number Placeholder 2"/>
          <p:cNvSpPr>
            <a:spLocks noGrp="1"/>
          </p:cNvSpPr>
          <p:nvPr>
            <p:ph type="sldNum" sz="quarter" idx="12"/>
          </p:nvPr>
        </p:nvSpPr>
        <p:spPr/>
        <p:txBody>
          <a:bodyPr/>
          <a:lstStyle/>
          <a:p>
            <a:fld id="{65BC548A-E4A9-4ADF-9DB5-D804F88ACDF3}" type="slidenum">
              <a:rPr lang="en-US" smtClean="0"/>
              <a:t>26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Joel3\d\multiple tuberculomas and enhancing exudates in basal cistern.jpg"/>
          <p:cNvPicPr>
            <a:picLocks noChangeAspect="1" noChangeArrowheads="1"/>
          </p:cNvPicPr>
          <p:nvPr/>
        </p:nvPicPr>
        <p:blipFill>
          <a:blip r:embed="rId2"/>
          <a:srcRect/>
          <a:stretch>
            <a:fillRect/>
          </a:stretch>
        </p:blipFill>
        <p:spPr bwMode="auto">
          <a:xfrm>
            <a:off x="2286000" y="228600"/>
            <a:ext cx="4559300" cy="5613400"/>
          </a:xfrm>
          <a:prstGeom prst="rect">
            <a:avLst/>
          </a:prstGeom>
          <a:noFill/>
        </p:spPr>
      </p:pic>
      <p:sp>
        <p:nvSpPr>
          <p:cNvPr id="5" name="TextBox 4"/>
          <p:cNvSpPr txBox="1"/>
          <p:nvPr/>
        </p:nvSpPr>
        <p:spPr>
          <a:xfrm>
            <a:off x="533400" y="5943600"/>
            <a:ext cx="8153400" cy="400110"/>
          </a:xfrm>
          <a:prstGeom prst="rect">
            <a:avLst/>
          </a:prstGeom>
          <a:noFill/>
        </p:spPr>
        <p:txBody>
          <a:bodyPr wrap="square" rtlCol="0">
            <a:spAutoFit/>
          </a:bodyPr>
          <a:lstStyle/>
          <a:p>
            <a:r>
              <a:rPr lang="en-US" sz="2000" b="1" dirty="0" smtClean="0"/>
              <a:t>MULTIPLE TUBERCULOMAS AND ENHANCING EXUDATES IN BASAL CISTERN</a:t>
            </a:r>
            <a:endParaRPr lang="en-US" sz="2000" b="1" dirty="0"/>
          </a:p>
        </p:txBody>
      </p:sp>
      <p:sp>
        <p:nvSpPr>
          <p:cNvPr id="6" name="Slide Number Placeholder 5"/>
          <p:cNvSpPr>
            <a:spLocks noGrp="1"/>
          </p:cNvSpPr>
          <p:nvPr>
            <p:ph type="sldNum" sz="quarter" idx="12"/>
          </p:nvPr>
        </p:nvSpPr>
        <p:spPr/>
        <p:txBody>
          <a:bodyPr/>
          <a:lstStyle/>
          <a:p>
            <a:fld id="{65BC548A-E4A9-4ADF-9DB5-D804F88ACDF3}" type="slidenum">
              <a:rPr lang="en-US" smtClean="0"/>
              <a:t>27</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6001643"/>
          </a:xfrm>
          <a:prstGeom prst="rect">
            <a:avLst/>
          </a:prstGeom>
          <a:noFill/>
        </p:spPr>
        <p:txBody>
          <a:bodyPr wrap="square" rtlCol="0">
            <a:spAutoFit/>
          </a:bodyPr>
          <a:lstStyle/>
          <a:p>
            <a:pPr marL="347663" indent="-347663" algn="ctr">
              <a:lnSpc>
                <a:spcPct val="150000"/>
              </a:lnSpc>
            </a:pPr>
            <a:r>
              <a:rPr lang="en-US" sz="3600" b="1" dirty="0" smtClean="0"/>
              <a:t>TUBERCULIN SKIN TEST </a:t>
            </a:r>
          </a:p>
          <a:p>
            <a:pPr marL="347663" indent="-347663" algn="just">
              <a:lnSpc>
                <a:spcPct val="150000"/>
              </a:lnSpc>
              <a:buFont typeface="Wingdings" pitchFamily="2" charset="2"/>
              <a:buChar char="v"/>
            </a:pPr>
            <a:r>
              <a:rPr lang="en-US" sz="2800" dirty="0" smtClean="0"/>
              <a:t>TST with PPD  is positive in 40-65% of adults and 85-90% of children with </a:t>
            </a:r>
            <a:r>
              <a:rPr lang="en-US" sz="2800" dirty="0" err="1" smtClean="0"/>
              <a:t>TBM.But</a:t>
            </a:r>
            <a:r>
              <a:rPr lang="en-US" sz="2800" dirty="0" smtClean="0"/>
              <a:t> lacks specificity in developing countries due to possibility of previous </a:t>
            </a:r>
            <a:r>
              <a:rPr lang="en-US" sz="2800" dirty="0" err="1" smtClean="0"/>
              <a:t>sensitisation</a:t>
            </a:r>
            <a:r>
              <a:rPr lang="en-US" sz="2800" dirty="0" smtClean="0"/>
              <a:t> to environmental </a:t>
            </a:r>
            <a:r>
              <a:rPr lang="en-US" sz="2800" dirty="0" err="1" smtClean="0"/>
              <a:t>mycobacteria</a:t>
            </a:r>
            <a:r>
              <a:rPr lang="en-US" sz="2800" dirty="0" smtClean="0"/>
              <a:t> and BCG vaccination.</a:t>
            </a:r>
          </a:p>
          <a:p>
            <a:pPr marL="347663" indent="-347663" algn="ctr">
              <a:lnSpc>
                <a:spcPct val="150000"/>
              </a:lnSpc>
            </a:pPr>
            <a:endParaRPr lang="en-US" sz="2000" b="1" dirty="0" smtClean="0"/>
          </a:p>
          <a:p>
            <a:pPr marL="347663" indent="-347663" algn="ctr">
              <a:lnSpc>
                <a:spcPct val="150000"/>
              </a:lnSpc>
            </a:pPr>
            <a:r>
              <a:rPr lang="en-US" sz="3200" b="1" dirty="0" smtClean="0"/>
              <a:t>INTERFERON-GAMMA RELEASE ASSAYS</a:t>
            </a:r>
            <a:endParaRPr lang="en-US" sz="3200" b="1" dirty="0" smtClean="0"/>
          </a:p>
          <a:p>
            <a:pPr marL="347663" indent="-347663" algn="just">
              <a:lnSpc>
                <a:spcPct val="150000"/>
              </a:lnSpc>
              <a:buFont typeface="Wingdings" pitchFamily="2" charset="2"/>
              <a:buChar char="v"/>
            </a:pPr>
            <a:r>
              <a:rPr lang="en-US" sz="2800" dirty="0" smtClean="0"/>
              <a:t>More sensitive and specific than TST in detecting </a:t>
            </a:r>
            <a:r>
              <a:rPr lang="en-US" sz="2800" dirty="0" err="1" smtClean="0"/>
              <a:t>mycobacterial</a:t>
            </a:r>
            <a:r>
              <a:rPr lang="en-US" sz="2800" dirty="0" smtClean="0"/>
              <a:t> infection.</a:t>
            </a:r>
          </a:p>
        </p:txBody>
      </p:sp>
      <p:sp>
        <p:nvSpPr>
          <p:cNvPr id="3" name="Slide Number Placeholder 2"/>
          <p:cNvSpPr>
            <a:spLocks noGrp="1"/>
          </p:cNvSpPr>
          <p:nvPr>
            <p:ph type="sldNum" sz="quarter" idx="12"/>
          </p:nvPr>
        </p:nvSpPr>
        <p:spPr/>
        <p:txBody>
          <a:bodyPr/>
          <a:lstStyle/>
          <a:p>
            <a:fld id="{65BC548A-E4A9-4ADF-9DB5-D804F88ACDF3}" type="slidenum">
              <a:rPr lang="en-US" smtClean="0"/>
              <a:t>28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686800" cy="6093976"/>
          </a:xfrm>
          <a:prstGeom prst="rect">
            <a:avLst/>
          </a:prstGeom>
          <a:noFill/>
        </p:spPr>
        <p:txBody>
          <a:bodyPr wrap="square" rtlCol="0">
            <a:spAutoFit/>
          </a:bodyPr>
          <a:lstStyle/>
          <a:p>
            <a:pPr marL="347663" indent="-347663" algn="ctr">
              <a:lnSpc>
                <a:spcPct val="150000"/>
              </a:lnSpc>
            </a:pPr>
            <a:endParaRPr lang="en-US" sz="1200" b="1" dirty="0" smtClean="0"/>
          </a:p>
          <a:p>
            <a:pPr marL="347663" indent="-347663" algn="ctr">
              <a:lnSpc>
                <a:spcPct val="150000"/>
              </a:lnSpc>
            </a:pPr>
            <a:r>
              <a:rPr lang="en-US" sz="3600" b="1" dirty="0" smtClean="0"/>
              <a:t>CSF STUDIES</a:t>
            </a:r>
          </a:p>
          <a:p>
            <a:pPr marL="347663" indent="-347663" algn="just">
              <a:lnSpc>
                <a:spcPct val="150000"/>
              </a:lnSpc>
              <a:buFont typeface="Wingdings" pitchFamily="2" charset="2"/>
              <a:buChar char="v"/>
            </a:pPr>
            <a:r>
              <a:rPr lang="en-US" sz="2800" dirty="0" smtClean="0"/>
              <a:t>Clear CSF with moderately raised cells and protein and low glucose constitute the typical picture of TBM.</a:t>
            </a:r>
          </a:p>
          <a:p>
            <a:pPr marL="347663" indent="-347663" algn="ctr">
              <a:lnSpc>
                <a:spcPct val="150000"/>
              </a:lnSpc>
            </a:pPr>
            <a:endParaRPr lang="en-US" sz="1200" b="1" dirty="0" smtClean="0"/>
          </a:p>
          <a:p>
            <a:pPr marL="347663" indent="-347663" algn="just">
              <a:lnSpc>
                <a:spcPct val="150000"/>
              </a:lnSpc>
            </a:pPr>
            <a:r>
              <a:rPr lang="en-US" sz="3200" b="1" dirty="0" smtClean="0"/>
              <a:t>CYTOLOGY </a:t>
            </a:r>
            <a:endParaRPr lang="en-US" sz="4000" b="1" dirty="0" smtClean="0"/>
          </a:p>
          <a:p>
            <a:pPr marL="347663" indent="-347663" algn="just">
              <a:lnSpc>
                <a:spcPct val="150000"/>
              </a:lnSpc>
              <a:buFont typeface="Wingdings" pitchFamily="2" charset="2"/>
              <a:buChar char="v"/>
            </a:pPr>
            <a:r>
              <a:rPr lang="en-US" sz="2800" dirty="0" smtClean="0"/>
              <a:t>If allowed to stand, a pellicle or cobweb may form, indicating the presence of fibrinogen.</a:t>
            </a:r>
          </a:p>
          <a:p>
            <a:pPr marL="347663" indent="-347663" algn="just">
              <a:lnSpc>
                <a:spcPct val="150000"/>
              </a:lnSpc>
              <a:buFont typeface="Wingdings" pitchFamily="2" charset="2"/>
              <a:buChar char="v"/>
            </a:pPr>
            <a:r>
              <a:rPr lang="en-US" sz="2800" dirty="0" smtClean="0"/>
              <a:t>The pellicle is highly suggestive but not </a:t>
            </a:r>
            <a:r>
              <a:rPr lang="en-US" sz="2800" dirty="0" err="1" smtClean="0"/>
              <a:t>pathognomic</a:t>
            </a:r>
            <a:r>
              <a:rPr lang="en-US" sz="2800" dirty="0" smtClean="0"/>
              <a:t> of TBM.</a:t>
            </a:r>
          </a:p>
        </p:txBody>
      </p:sp>
      <p:sp>
        <p:nvSpPr>
          <p:cNvPr id="3" name="Slide Number Placeholder 2"/>
          <p:cNvSpPr>
            <a:spLocks noGrp="1"/>
          </p:cNvSpPr>
          <p:nvPr>
            <p:ph type="sldNum" sz="quarter" idx="12"/>
          </p:nvPr>
        </p:nvSpPr>
        <p:spPr/>
        <p:txBody>
          <a:bodyPr/>
          <a:lstStyle/>
          <a:p>
            <a:fld id="{65BC548A-E4A9-4ADF-9DB5-D804F88ACDF3}" type="slidenum">
              <a:rPr lang="en-US" smtClean="0"/>
              <a:t>29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82000" cy="5770811"/>
          </a:xfrm>
          <a:prstGeom prst="rect">
            <a:avLst/>
          </a:prstGeom>
          <a:noFill/>
        </p:spPr>
        <p:txBody>
          <a:bodyPr wrap="square" rtlCol="0">
            <a:spAutoFit/>
          </a:bodyPr>
          <a:lstStyle/>
          <a:p>
            <a:pPr algn="ctr">
              <a:lnSpc>
                <a:spcPct val="150000"/>
              </a:lnSpc>
            </a:pPr>
            <a:r>
              <a:rPr lang="en-IN" sz="3200" b="1" dirty="0"/>
              <a:t>TB MENINGITIS</a:t>
            </a:r>
            <a:endParaRPr lang="en-US" sz="3200" b="1" dirty="0"/>
          </a:p>
          <a:p>
            <a:pPr>
              <a:lnSpc>
                <a:spcPct val="150000"/>
              </a:lnSpc>
            </a:pPr>
            <a:r>
              <a:rPr lang="en-IN" sz="2600" dirty="0" smtClean="0"/>
              <a:t>	Accounts </a:t>
            </a:r>
            <a:r>
              <a:rPr lang="en-IN" sz="2600" dirty="0"/>
              <a:t>for 70-80% of cases of neurological TB</a:t>
            </a:r>
            <a:endParaRPr lang="en-US" sz="2600" dirty="0"/>
          </a:p>
          <a:p>
            <a:pPr algn="ctr">
              <a:lnSpc>
                <a:spcPct val="150000"/>
              </a:lnSpc>
            </a:pPr>
            <a:r>
              <a:rPr lang="en-IN" sz="3200" b="1" dirty="0" smtClean="0"/>
              <a:t> </a:t>
            </a:r>
            <a:r>
              <a:rPr lang="en-IN" sz="3200" b="1" dirty="0"/>
              <a:t>PATHOGENESIS</a:t>
            </a:r>
            <a:endParaRPr lang="en-US" sz="2600" b="1" dirty="0"/>
          </a:p>
          <a:p>
            <a:pPr marL="347663" indent="-347663">
              <a:lnSpc>
                <a:spcPct val="150000"/>
              </a:lnSpc>
              <a:buFont typeface="Wingdings" pitchFamily="2" charset="2"/>
              <a:buChar char="v"/>
            </a:pPr>
            <a:r>
              <a:rPr lang="en-IN" sz="2600" dirty="0"/>
              <a:t>Majority of cases of TBM are caused by Mycobacterium tuberculosis.</a:t>
            </a:r>
            <a:endParaRPr lang="en-US" sz="2600" dirty="0"/>
          </a:p>
          <a:p>
            <a:pPr marL="347663" indent="-347663">
              <a:lnSpc>
                <a:spcPct val="150000"/>
              </a:lnSpc>
              <a:buFont typeface="Wingdings" pitchFamily="2" charset="2"/>
              <a:buChar char="v"/>
            </a:pPr>
            <a:r>
              <a:rPr lang="en-IN" sz="2600" dirty="0"/>
              <a:t>Isolated cases of meningitis caused by bovine, avian and NTM have also been documented.</a:t>
            </a:r>
            <a:endParaRPr lang="en-US" sz="2600" dirty="0"/>
          </a:p>
          <a:p>
            <a:pPr marL="347663" indent="-347663">
              <a:lnSpc>
                <a:spcPct val="150000"/>
              </a:lnSpc>
              <a:buFont typeface="Wingdings" pitchFamily="2" charset="2"/>
              <a:buChar char="v"/>
            </a:pPr>
            <a:r>
              <a:rPr lang="en-IN" sz="2600" dirty="0"/>
              <a:t>CNS TB is invariably secondary to TB elsewhere in the body.</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909310"/>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In TBM the </a:t>
            </a:r>
            <a:r>
              <a:rPr lang="en-US" sz="2800" dirty="0" err="1" smtClean="0"/>
              <a:t>leucocyte</a:t>
            </a:r>
            <a:r>
              <a:rPr lang="en-US" sz="2800" dirty="0" smtClean="0"/>
              <a:t> count is usually between 100-500 cells/</a:t>
            </a:r>
            <a:r>
              <a:rPr lang="en-US" sz="2800" dirty="0" err="1" smtClean="0"/>
              <a:t>microlitre.Occasionally</a:t>
            </a:r>
            <a:r>
              <a:rPr lang="en-US" sz="2800" dirty="0" smtClean="0"/>
              <a:t> the cell count may be normal.</a:t>
            </a:r>
          </a:p>
          <a:p>
            <a:pPr marL="347663" indent="-347663" algn="just">
              <a:lnSpc>
                <a:spcPct val="150000"/>
              </a:lnSpc>
              <a:buFont typeface="Wingdings" pitchFamily="2" charset="2"/>
              <a:buChar char="v"/>
            </a:pPr>
            <a:r>
              <a:rPr lang="en-US" sz="2800" dirty="0" smtClean="0"/>
              <a:t>Predominantly lymphocytes are increased in CSF, although in acute stage a </a:t>
            </a:r>
            <a:r>
              <a:rPr lang="en-US" sz="2800" dirty="0" err="1" smtClean="0"/>
              <a:t>neutrophilic</a:t>
            </a:r>
            <a:r>
              <a:rPr lang="en-US" sz="2800" dirty="0" smtClean="0"/>
              <a:t> response is not unusual. This response is transient and is replaced by lymphocytic reaction in the course of days to weeks.</a:t>
            </a:r>
          </a:p>
          <a:p>
            <a:pPr marL="347663" indent="-347663" algn="just">
              <a:lnSpc>
                <a:spcPct val="150000"/>
              </a:lnSpc>
              <a:buFont typeface="Wingdings" pitchFamily="2" charset="2"/>
              <a:buChar char="v"/>
            </a:pPr>
            <a:r>
              <a:rPr lang="en-US" sz="2800" dirty="0" smtClean="0"/>
              <a:t>Rarely, the CSF may be </a:t>
            </a:r>
            <a:r>
              <a:rPr lang="en-US" sz="2800" dirty="0" err="1" smtClean="0"/>
              <a:t>haemorrhagic</a:t>
            </a:r>
            <a:r>
              <a:rPr lang="en-US" sz="2800" dirty="0" smtClean="0"/>
              <a:t> because of </a:t>
            </a:r>
            <a:r>
              <a:rPr lang="en-US" sz="2800" dirty="0" err="1" smtClean="0"/>
              <a:t>fibrinoid</a:t>
            </a:r>
            <a:r>
              <a:rPr lang="en-US" sz="2800" dirty="0" smtClean="0"/>
              <a:t> necrosis of vessels.</a:t>
            </a:r>
          </a:p>
        </p:txBody>
      </p:sp>
      <p:sp>
        <p:nvSpPr>
          <p:cNvPr id="3" name="Slide Number Placeholder 2"/>
          <p:cNvSpPr>
            <a:spLocks noGrp="1"/>
          </p:cNvSpPr>
          <p:nvPr>
            <p:ph type="sldNum" sz="quarter" idx="12"/>
          </p:nvPr>
        </p:nvSpPr>
        <p:spPr/>
        <p:txBody>
          <a:bodyPr/>
          <a:lstStyle/>
          <a:p>
            <a:fld id="{65BC548A-E4A9-4ADF-9DB5-D804F88ACDF3}" type="slidenum">
              <a:rPr lang="en-US" smtClean="0"/>
              <a:t>30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909310"/>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CSF examination may be frequently normal in HIV patients with TBM.</a:t>
            </a:r>
          </a:p>
          <a:p>
            <a:pPr marL="347663" indent="-347663" algn="just">
              <a:lnSpc>
                <a:spcPct val="150000"/>
              </a:lnSpc>
              <a:buFont typeface="Wingdings" pitchFamily="2" charset="2"/>
              <a:buChar char="v"/>
            </a:pPr>
            <a:r>
              <a:rPr lang="en-US" sz="2800" dirty="0" smtClean="0"/>
              <a:t>In such patients radiographic clues to the diagnosis of </a:t>
            </a:r>
            <a:r>
              <a:rPr lang="en-US" sz="2800" dirty="0" err="1" smtClean="0"/>
              <a:t>neuro</a:t>
            </a:r>
            <a:r>
              <a:rPr lang="en-US" sz="2800" dirty="0" smtClean="0"/>
              <a:t> TB include </a:t>
            </a:r>
            <a:r>
              <a:rPr lang="en-US" sz="2800" dirty="0" err="1" smtClean="0"/>
              <a:t>multiloculated</a:t>
            </a:r>
            <a:r>
              <a:rPr lang="en-US" sz="2800" dirty="0" smtClean="0"/>
              <a:t> abscess, </a:t>
            </a:r>
            <a:r>
              <a:rPr lang="en-US" sz="2800" dirty="0" err="1" smtClean="0"/>
              <a:t>cisternal</a:t>
            </a:r>
            <a:r>
              <a:rPr lang="en-US" sz="2800" dirty="0" smtClean="0"/>
              <a:t> enhancement, basal ganglia infarction and communicating hydrocephalus, which are not the findings associated with the more commonly encountered CNS lymphoma or </a:t>
            </a:r>
            <a:r>
              <a:rPr lang="en-US" sz="2800" dirty="0" err="1" smtClean="0"/>
              <a:t>toxoplasma</a:t>
            </a:r>
            <a:r>
              <a:rPr lang="en-US" sz="2800" dirty="0" smtClean="0"/>
              <a:t> encephalitis.</a:t>
            </a:r>
          </a:p>
        </p:txBody>
      </p:sp>
      <p:sp>
        <p:nvSpPr>
          <p:cNvPr id="3" name="Slide Number Placeholder 2"/>
          <p:cNvSpPr>
            <a:spLocks noGrp="1"/>
          </p:cNvSpPr>
          <p:nvPr>
            <p:ph type="sldNum" sz="quarter" idx="12"/>
          </p:nvPr>
        </p:nvSpPr>
        <p:spPr/>
        <p:txBody>
          <a:bodyPr/>
          <a:lstStyle/>
          <a:p>
            <a:fld id="{65BC548A-E4A9-4ADF-9DB5-D804F88ACDF3}" type="slidenum">
              <a:rPr lang="en-US" smtClean="0"/>
              <a:t>31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6301725"/>
          </a:xfrm>
          <a:prstGeom prst="rect">
            <a:avLst/>
          </a:prstGeom>
          <a:noFill/>
        </p:spPr>
        <p:txBody>
          <a:bodyPr wrap="square" rtlCol="0">
            <a:spAutoFit/>
          </a:bodyPr>
          <a:lstStyle/>
          <a:p>
            <a:pPr marL="347663" indent="-347663" algn="just">
              <a:lnSpc>
                <a:spcPct val="150000"/>
              </a:lnSpc>
            </a:pPr>
            <a:r>
              <a:rPr lang="en-US" sz="2800" dirty="0" smtClean="0"/>
              <a:t>	NEGATIVE CYTOLOGY FOR MALIGNANT CELLS IN THE CSF IS ESSENTIAL FOR THE DIAGNOSIS OF TBM.</a:t>
            </a:r>
          </a:p>
          <a:p>
            <a:pPr marL="347663" indent="-347663" algn="ctr">
              <a:lnSpc>
                <a:spcPct val="150000"/>
              </a:lnSpc>
            </a:pPr>
            <a:endParaRPr lang="en-US" sz="400" b="1" dirty="0" smtClean="0"/>
          </a:p>
          <a:p>
            <a:pPr marL="347663" indent="-347663" algn="just">
              <a:lnSpc>
                <a:spcPct val="150000"/>
              </a:lnSpc>
            </a:pPr>
            <a:r>
              <a:rPr lang="en-US" sz="3200" b="1" dirty="0" smtClean="0"/>
              <a:t>BIOCHEMISTRY</a:t>
            </a:r>
            <a:endParaRPr lang="en-US" sz="2800" b="1" dirty="0" smtClean="0"/>
          </a:p>
          <a:p>
            <a:pPr marL="347663" indent="-347663" algn="just">
              <a:lnSpc>
                <a:spcPct val="150000"/>
              </a:lnSpc>
              <a:buFont typeface="Wingdings" pitchFamily="2" charset="2"/>
              <a:buChar char="v"/>
            </a:pPr>
            <a:r>
              <a:rPr lang="en-US" sz="2800" dirty="0" smtClean="0"/>
              <a:t>The CSF protein is generally between 100-200 mg/dl.</a:t>
            </a:r>
          </a:p>
          <a:p>
            <a:pPr marL="347663" indent="-347663" algn="just">
              <a:lnSpc>
                <a:spcPct val="150000"/>
              </a:lnSpc>
              <a:buFont typeface="Wingdings" pitchFamily="2" charset="2"/>
              <a:buChar char="v"/>
            </a:pPr>
            <a:r>
              <a:rPr lang="en-US" sz="2800" dirty="0" smtClean="0"/>
              <a:t>In the presence of co-existing spinal meningitis and spinal block, values can exceed 1gm/dl and the fluid may be </a:t>
            </a:r>
            <a:r>
              <a:rPr lang="en-US" sz="2800" dirty="0" err="1" smtClean="0"/>
              <a:t>xanthochromic</a:t>
            </a:r>
            <a:r>
              <a:rPr lang="en-US" sz="2800" dirty="0" smtClean="0"/>
              <a:t>.</a:t>
            </a:r>
          </a:p>
          <a:p>
            <a:pPr marL="347663" indent="-347663" algn="just">
              <a:lnSpc>
                <a:spcPct val="150000"/>
              </a:lnSpc>
              <a:buFont typeface="Wingdings" pitchFamily="2" charset="2"/>
              <a:buChar char="v"/>
            </a:pPr>
            <a:r>
              <a:rPr lang="en-US" sz="2800" dirty="0" smtClean="0"/>
              <a:t>CSF protein may be normal in some patients with AIDS and TBM.</a:t>
            </a:r>
          </a:p>
        </p:txBody>
      </p:sp>
      <p:sp>
        <p:nvSpPr>
          <p:cNvPr id="3" name="Slide Number Placeholder 2"/>
          <p:cNvSpPr>
            <a:spLocks noGrp="1"/>
          </p:cNvSpPr>
          <p:nvPr>
            <p:ph type="sldNum" sz="quarter" idx="12"/>
          </p:nvPr>
        </p:nvSpPr>
        <p:spPr/>
        <p:txBody>
          <a:bodyPr/>
          <a:lstStyle/>
          <a:p>
            <a:fld id="{65BC548A-E4A9-4ADF-9DB5-D804F88ACDF3}" type="slidenum">
              <a:rPr lang="en-US" smtClean="0"/>
              <a:t>32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909310"/>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The CSF glucose level is abnormal in majority of cases, being less than 40% of corresponding RBS, usually 18-45mg/dl.</a:t>
            </a:r>
          </a:p>
          <a:p>
            <a:pPr marL="347663" indent="-347663" algn="just">
              <a:lnSpc>
                <a:spcPct val="150000"/>
              </a:lnSpc>
              <a:buFont typeface="Wingdings" pitchFamily="2" charset="2"/>
              <a:buChar char="v"/>
            </a:pPr>
            <a:r>
              <a:rPr lang="en-US" sz="2800" dirty="0" smtClean="0"/>
              <a:t>Patients with </a:t>
            </a:r>
            <a:r>
              <a:rPr lang="en-US" sz="2800" dirty="0" err="1" smtClean="0"/>
              <a:t>miliary</a:t>
            </a:r>
            <a:r>
              <a:rPr lang="en-US" sz="2800" dirty="0" smtClean="0"/>
              <a:t> TB and CNS  involvement can sometimes present with a normal CSF profile and absence of neurological signs.</a:t>
            </a:r>
          </a:p>
          <a:p>
            <a:pPr marL="347663" indent="-347663" algn="just">
              <a:lnSpc>
                <a:spcPct val="150000"/>
              </a:lnSpc>
              <a:buFont typeface="Wingdings" pitchFamily="2" charset="2"/>
              <a:buChar char="v"/>
            </a:pPr>
            <a:r>
              <a:rPr lang="en-US" sz="2800" dirty="0" smtClean="0"/>
              <a:t>An </a:t>
            </a:r>
            <a:r>
              <a:rPr lang="en-US" sz="2800" dirty="0" err="1" smtClean="0"/>
              <a:t>acellular</a:t>
            </a:r>
            <a:r>
              <a:rPr lang="en-US" sz="2800" dirty="0" smtClean="0"/>
              <a:t> CSF may be found in elderly patients with TBM.</a:t>
            </a:r>
          </a:p>
          <a:p>
            <a:pPr marL="347663" indent="-347663" algn="just">
              <a:lnSpc>
                <a:spcPct val="150000"/>
              </a:lnSpc>
              <a:buFont typeface="Wingdings" pitchFamily="2" charset="2"/>
              <a:buChar char="v"/>
            </a:pPr>
            <a:r>
              <a:rPr lang="en-US" sz="2800" dirty="0" smtClean="0"/>
              <a:t>Such cases are usually diagnosed by </a:t>
            </a:r>
            <a:r>
              <a:rPr lang="en-US" sz="2800" dirty="0" err="1" smtClean="0"/>
              <a:t>neuroimaging</a:t>
            </a:r>
            <a:r>
              <a:rPr lang="en-US" sz="2800" dirty="0" smtClean="0"/>
              <a:t>.</a:t>
            </a:r>
          </a:p>
        </p:txBody>
      </p:sp>
      <p:sp>
        <p:nvSpPr>
          <p:cNvPr id="3" name="Slide Number Placeholder 2"/>
          <p:cNvSpPr>
            <a:spLocks noGrp="1"/>
          </p:cNvSpPr>
          <p:nvPr>
            <p:ph type="sldNum" sz="quarter" idx="12"/>
          </p:nvPr>
        </p:nvSpPr>
        <p:spPr/>
        <p:txBody>
          <a:bodyPr/>
          <a:lstStyle/>
          <a:p>
            <a:fld id="{65BC548A-E4A9-4ADF-9DB5-D804F88ACDF3}" type="slidenum">
              <a:rPr lang="en-US" smtClean="0"/>
              <a:t>33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86800" cy="5380832"/>
          </a:xfrm>
          <a:prstGeom prst="rect">
            <a:avLst/>
          </a:prstGeom>
          <a:noFill/>
        </p:spPr>
        <p:txBody>
          <a:bodyPr wrap="square" rtlCol="0">
            <a:spAutoFit/>
          </a:bodyPr>
          <a:lstStyle/>
          <a:p>
            <a:pPr marL="347663" indent="-347663" algn="ctr">
              <a:lnSpc>
                <a:spcPct val="150000"/>
              </a:lnSpc>
            </a:pPr>
            <a:r>
              <a:rPr lang="en-US" sz="3600" b="1" dirty="0" smtClean="0"/>
              <a:t>MICROBIOLOGICAL TESTS</a:t>
            </a:r>
          </a:p>
          <a:p>
            <a:pPr marL="347663" indent="-347663" algn="just">
              <a:lnSpc>
                <a:spcPct val="150000"/>
              </a:lnSpc>
              <a:buFont typeface="Wingdings" pitchFamily="2" charset="2"/>
              <a:buChar char="v"/>
            </a:pPr>
            <a:r>
              <a:rPr lang="en-US" sz="2800" dirty="0" smtClean="0"/>
              <a:t>A negative </a:t>
            </a:r>
            <a:r>
              <a:rPr lang="en-US" sz="2800" dirty="0" err="1" smtClean="0"/>
              <a:t>gramstain</a:t>
            </a:r>
            <a:r>
              <a:rPr lang="en-US" sz="2800" dirty="0" smtClean="0"/>
              <a:t>, negative India ink stain and a sterile culture for bacteria and fungi are pre-</a:t>
            </a:r>
            <a:r>
              <a:rPr lang="en-US" sz="2800" dirty="0" err="1" smtClean="0"/>
              <a:t>requestes</a:t>
            </a:r>
            <a:r>
              <a:rPr lang="en-US" sz="2800" dirty="0" smtClean="0"/>
              <a:t> for diagnosis of TBM.</a:t>
            </a:r>
          </a:p>
          <a:p>
            <a:pPr marL="347663" indent="-347663" algn="just">
              <a:lnSpc>
                <a:spcPct val="150000"/>
              </a:lnSpc>
              <a:buFont typeface="Wingdings" pitchFamily="2" charset="2"/>
              <a:buChar char="v"/>
            </a:pPr>
            <a:r>
              <a:rPr lang="en-US" sz="2800" dirty="0" smtClean="0"/>
              <a:t>Demonstration of AFB in the CSF by microscopy is the most crucial part of the </a:t>
            </a:r>
            <a:r>
              <a:rPr lang="en-US" sz="2800" dirty="0" err="1" smtClean="0"/>
              <a:t>investigation.But</a:t>
            </a:r>
            <a:r>
              <a:rPr lang="en-US" sz="2800" dirty="0" smtClean="0"/>
              <a:t> rate of detection is very low varying from 13-69% in various studies.</a:t>
            </a:r>
          </a:p>
        </p:txBody>
      </p:sp>
      <p:sp>
        <p:nvSpPr>
          <p:cNvPr id="3" name="Slide Number Placeholder 2"/>
          <p:cNvSpPr>
            <a:spLocks noGrp="1"/>
          </p:cNvSpPr>
          <p:nvPr>
            <p:ph type="sldNum" sz="quarter" idx="12"/>
          </p:nvPr>
        </p:nvSpPr>
        <p:spPr/>
        <p:txBody>
          <a:bodyPr/>
          <a:lstStyle/>
          <a:p>
            <a:fld id="{65BC548A-E4A9-4ADF-9DB5-D804F88ACDF3}" type="slidenum">
              <a:rPr lang="en-US" smtClean="0"/>
              <a:t>34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6555641"/>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Centrifuging the CSF(10-20 ml) for 30 minutes and thick smear examination from the pellicle and repeat CSF examination enhance the detection rates according to many studies.</a:t>
            </a:r>
          </a:p>
          <a:p>
            <a:pPr marL="347663" indent="-347663" algn="just">
              <a:lnSpc>
                <a:spcPct val="150000"/>
              </a:lnSpc>
              <a:buFont typeface="Wingdings" pitchFamily="2" charset="2"/>
              <a:buChar char="v"/>
            </a:pPr>
            <a:r>
              <a:rPr lang="en-US" sz="2800" dirty="0" smtClean="0"/>
              <a:t>The isolation of MTB is higher from </a:t>
            </a:r>
            <a:r>
              <a:rPr lang="en-US" sz="2800" dirty="0" err="1" smtClean="0"/>
              <a:t>cisternal</a:t>
            </a:r>
            <a:r>
              <a:rPr lang="en-US" sz="2800" dirty="0" smtClean="0"/>
              <a:t> and ventricular CSF than lumbar </a:t>
            </a:r>
            <a:r>
              <a:rPr lang="en-US" sz="2800" dirty="0" err="1" smtClean="0"/>
              <a:t>CSF.But</a:t>
            </a:r>
            <a:r>
              <a:rPr lang="en-US" sz="2800" dirty="0" smtClean="0"/>
              <a:t> in routine practice CSF is seldom collected from the ventricles.</a:t>
            </a:r>
          </a:p>
          <a:p>
            <a:pPr marL="347663" indent="-347663" algn="just">
              <a:lnSpc>
                <a:spcPct val="150000"/>
              </a:lnSpc>
              <a:buFont typeface="Wingdings" pitchFamily="2" charset="2"/>
              <a:buChar char="v"/>
            </a:pPr>
            <a:r>
              <a:rPr lang="en-US" sz="2800" dirty="0" smtClean="0"/>
              <a:t>In patients with disseminated and </a:t>
            </a:r>
            <a:r>
              <a:rPr lang="en-US" sz="2800" dirty="0" err="1" smtClean="0"/>
              <a:t>miliaryTB</a:t>
            </a:r>
            <a:r>
              <a:rPr lang="en-US" sz="2800" dirty="0" smtClean="0"/>
              <a:t> with CNS involvement, cultures from extra neural sites such as sputum, </a:t>
            </a:r>
            <a:r>
              <a:rPr lang="en-US" sz="2800" dirty="0" err="1" smtClean="0"/>
              <a:t>lymphnode</a:t>
            </a:r>
            <a:r>
              <a:rPr lang="en-US" sz="2800" dirty="0" smtClean="0"/>
              <a:t>, </a:t>
            </a:r>
            <a:r>
              <a:rPr lang="en-US" sz="2800" dirty="0" err="1" smtClean="0"/>
              <a:t>bonemarrow</a:t>
            </a:r>
            <a:r>
              <a:rPr lang="en-US" sz="2800" dirty="0" smtClean="0"/>
              <a:t> may be positive.</a:t>
            </a:r>
          </a:p>
        </p:txBody>
      </p:sp>
      <p:sp>
        <p:nvSpPr>
          <p:cNvPr id="3" name="Slide Number Placeholder 2"/>
          <p:cNvSpPr>
            <a:spLocks noGrp="1"/>
          </p:cNvSpPr>
          <p:nvPr>
            <p:ph type="sldNum" sz="quarter" idx="12"/>
          </p:nvPr>
        </p:nvSpPr>
        <p:spPr/>
        <p:txBody>
          <a:bodyPr/>
          <a:lstStyle/>
          <a:p>
            <a:fld id="{65BC548A-E4A9-4ADF-9DB5-D804F88ACDF3}" type="slidenum">
              <a:rPr lang="en-US" smtClean="0"/>
              <a:t>35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6093976"/>
          </a:xfrm>
          <a:prstGeom prst="rect">
            <a:avLst/>
          </a:prstGeom>
          <a:noFill/>
        </p:spPr>
        <p:txBody>
          <a:bodyPr wrap="square" rtlCol="0">
            <a:spAutoFit/>
          </a:bodyPr>
          <a:lstStyle/>
          <a:p>
            <a:pPr marL="347663" indent="-347663" algn="ctr">
              <a:lnSpc>
                <a:spcPct val="150000"/>
              </a:lnSpc>
            </a:pPr>
            <a:r>
              <a:rPr lang="en-US" sz="3600" b="1" dirty="0" smtClean="0"/>
              <a:t>IMMUNOLOGICAL TESTS</a:t>
            </a:r>
          </a:p>
          <a:p>
            <a:pPr marL="347663" indent="-347663" algn="just">
              <a:lnSpc>
                <a:spcPct val="150000"/>
              </a:lnSpc>
              <a:buFont typeface="Wingdings" pitchFamily="2" charset="2"/>
              <a:buChar char="v"/>
            </a:pPr>
            <a:r>
              <a:rPr lang="en-US" sz="2800" dirty="0" smtClean="0"/>
              <a:t>Used as supporting evidence for diagnosis of MTB.</a:t>
            </a:r>
          </a:p>
          <a:p>
            <a:pPr marL="347663" indent="-347663" algn="just">
              <a:lnSpc>
                <a:spcPct val="150000"/>
              </a:lnSpc>
            </a:pPr>
            <a:endParaRPr lang="en-US" sz="1200" b="1" dirty="0" smtClean="0"/>
          </a:p>
          <a:p>
            <a:pPr marL="347663" indent="-347663" algn="just">
              <a:lnSpc>
                <a:spcPct val="150000"/>
              </a:lnSpc>
            </a:pPr>
            <a:r>
              <a:rPr lang="en-US" sz="2800" b="1" dirty="0" smtClean="0"/>
              <a:t>Direct tests </a:t>
            </a:r>
          </a:p>
          <a:p>
            <a:pPr marL="347663" indent="-347663" algn="just">
              <a:lnSpc>
                <a:spcPct val="150000"/>
              </a:lnSpc>
              <a:buFont typeface="Wingdings" pitchFamily="2" charset="2"/>
              <a:buChar char="v"/>
            </a:pPr>
            <a:r>
              <a:rPr lang="en-US" sz="2800" dirty="0" smtClean="0"/>
              <a:t> Measure the chemical components or antigens of MTB.</a:t>
            </a:r>
          </a:p>
          <a:p>
            <a:pPr marL="347663" indent="-347663" algn="just">
              <a:lnSpc>
                <a:spcPct val="150000"/>
              </a:lnSpc>
            </a:pPr>
            <a:endParaRPr lang="en-US" sz="1400" b="1" dirty="0" smtClean="0"/>
          </a:p>
          <a:p>
            <a:pPr marL="347663" indent="-347663" algn="just">
              <a:lnSpc>
                <a:spcPct val="150000"/>
              </a:lnSpc>
            </a:pPr>
            <a:r>
              <a:rPr lang="en-US" sz="2800" b="1" dirty="0" smtClean="0"/>
              <a:t>Indirect tests</a:t>
            </a:r>
          </a:p>
          <a:p>
            <a:pPr marL="347663" indent="-347663" algn="just">
              <a:lnSpc>
                <a:spcPct val="150000"/>
              </a:lnSpc>
              <a:buFont typeface="Wingdings" pitchFamily="2" charset="2"/>
              <a:buChar char="v"/>
            </a:pPr>
            <a:r>
              <a:rPr lang="en-US" sz="2800" dirty="0" smtClean="0"/>
              <a:t>Measure the components of host response to MTB.</a:t>
            </a:r>
          </a:p>
          <a:p>
            <a:pPr marL="347663" indent="-347663" algn="just">
              <a:lnSpc>
                <a:spcPct val="150000"/>
              </a:lnSpc>
              <a:buFont typeface="Wingdings" pitchFamily="2" charset="2"/>
              <a:buChar char="v"/>
            </a:pPr>
            <a:r>
              <a:rPr lang="en-US" sz="2800" dirty="0" smtClean="0"/>
              <a:t>The specificity of </a:t>
            </a:r>
            <a:r>
              <a:rPr lang="en-US" sz="2800" dirty="0" err="1" smtClean="0"/>
              <a:t>immunodiagnosis</a:t>
            </a:r>
            <a:r>
              <a:rPr lang="en-US" sz="2800" dirty="0" smtClean="0"/>
              <a:t> depends on the specificity of antigens or antibodies used.</a:t>
            </a:r>
          </a:p>
        </p:txBody>
      </p:sp>
      <p:sp>
        <p:nvSpPr>
          <p:cNvPr id="3" name="Slide Number Placeholder 2"/>
          <p:cNvSpPr>
            <a:spLocks noGrp="1"/>
          </p:cNvSpPr>
          <p:nvPr>
            <p:ph type="sldNum" sz="quarter" idx="12"/>
          </p:nvPr>
        </p:nvSpPr>
        <p:spPr/>
        <p:txBody>
          <a:bodyPr/>
          <a:lstStyle/>
          <a:p>
            <a:fld id="{65BC548A-E4A9-4ADF-9DB5-D804F88ACDF3}" type="slidenum">
              <a:rPr lang="en-US" smtClean="0"/>
              <a:t>36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6740307"/>
          </a:xfrm>
          <a:prstGeom prst="rect">
            <a:avLst/>
          </a:prstGeom>
          <a:noFill/>
        </p:spPr>
        <p:txBody>
          <a:bodyPr wrap="square" rtlCol="0">
            <a:spAutoFit/>
          </a:bodyPr>
          <a:lstStyle/>
          <a:p>
            <a:pPr marL="347663" indent="-347663" algn="ctr">
              <a:lnSpc>
                <a:spcPct val="150000"/>
              </a:lnSpc>
            </a:pPr>
            <a:r>
              <a:rPr lang="en-US" sz="3600" b="1" dirty="0" smtClean="0"/>
              <a:t>MYCOBACTERIAL ANTIBODIES TEST</a:t>
            </a:r>
          </a:p>
          <a:p>
            <a:pPr marL="347663" indent="-347663" algn="just">
              <a:lnSpc>
                <a:spcPct val="150000"/>
              </a:lnSpc>
              <a:buFont typeface="Wingdings" pitchFamily="2" charset="2"/>
              <a:buChar char="v"/>
            </a:pPr>
            <a:r>
              <a:rPr lang="en-US" sz="2800" dirty="0" smtClean="0"/>
              <a:t>Commonly tested antibodies are antibodies against BCG, PPD, antigen5 and </a:t>
            </a:r>
            <a:r>
              <a:rPr lang="en-US" sz="2800" dirty="0" err="1" smtClean="0"/>
              <a:t>lipoarabinomannan</a:t>
            </a:r>
            <a:r>
              <a:rPr lang="en-US" sz="2800" dirty="0" smtClean="0"/>
              <a:t> with varying sensitivity and specificity.</a:t>
            </a:r>
          </a:p>
          <a:p>
            <a:pPr marL="347663" indent="-347663" algn="just">
              <a:lnSpc>
                <a:spcPct val="150000"/>
              </a:lnSpc>
              <a:buFont typeface="Wingdings" pitchFamily="2" charset="2"/>
              <a:buChar char="v"/>
            </a:pPr>
            <a:r>
              <a:rPr lang="en-US" sz="2800" dirty="0" smtClean="0"/>
              <a:t>Radio immunoassay, ELISA and </a:t>
            </a:r>
            <a:r>
              <a:rPr lang="en-US" sz="2800" dirty="0" err="1" smtClean="0"/>
              <a:t>immunoblot</a:t>
            </a:r>
            <a:r>
              <a:rPr lang="en-US" sz="2800" dirty="0" smtClean="0"/>
              <a:t> methods are used to detect this antibodies.</a:t>
            </a:r>
          </a:p>
          <a:p>
            <a:pPr marL="347663" indent="-347663" algn="just">
              <a:lnSpc>
                <a:spcPct val="150000"/>
              </a:lnSpc>
              <a:buFont typeface="Wingdings" pitchFamily="2" charset="2"/>
              <a:buChar char="v"/>
            </a:pPr>
            <a:r>
              <a:rPr lang="en-US" sz="2800" dirty="0" smtClean="0"/>
              <a:t>Recently antibodies against A-60 antigen has been used with 95% sensitivity in sera and 100% specificity in CSF.</a:t>
            </a:r>
          </a:p>
          <a:p>
            <a:pPr marL="347663" indent="-347663" algn="just">
              <a:lnSpc>
                <a:spcPct val="150000"/>
              </a:lnSpc>
              <a:buFont typeface="Wingdings" pitchFamily="2" charset="2"/>
              <a:buChar char="v"/>
            </a:pPr>
            <a:r>
              <a:rPr lang="en-US" sz="2800" dirty="0" smtClean="0"/>
              <a:t>They have shown a greater sensitivity in sera(95%) compared to CSF and a greater specificity in CSF(100%)</a:t>
            </a:r>
          </a:p>
        </p:txBody>
      </p:sp>
      <p:sp>
        <p:nvSpPr>
          <p:cNvPr id="3" name="Slide Number Placeholder 2"/>
          <p:cNvSpPr>
            <a:spLocks noGrp="1"/>
          </p:cNvSpPr>
          <p:nvPr>
            <p:ph type="sldNum" sz="quarter" idx="12"/>
          </p:nvPr>
        </p:nvSpPr>
        <p:spPr/>
        <p:txBody>
          <a:bodyPr/>
          <a:lstStyle/>
          <a:p>
            <a:fld id="{65BC548A-E4A9-4ADF-9DB5-D804F88ACDF3}" type="slidenum">
              <a:rPr lang="en-US" smtClean="0"/>
              <a:t>37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5539978"/>
          </a:xfrm>
          <a:prstGeom prst="rect">
            <a:avLst/>
          </a:prstGeom>
          <a:noFill/>
        </p:spPr>
        <p:txBody>
          <a:bodyPr wrap="square" rtlCol="0">
            <a:spAutoFit/>
          </a:bodyPr>
          <a:lstStyle/>
          <a:p>
            <a:pPr marL="347663" indent="-347663" algn="ctr">
              <a:lnSpc>
                <a:spcPct val="150000"/>
              </a:lnSpc>
            </a:pPr>
            <a:r>
              <a:rPr lang="en-US" sz="4000" b="1" dirty="0" smtClean="0"/>
              <a:t>MYCOBACTERIAL ANTIGEN TESTS</a:t>
            </a:r>
          </a:p>
          <a:p>
            <a:pPr marL="347663" indent="-347663" algn="just">
              <a:lnSpc>
                <a:spcPct val="150000"/>
              </a:lnSpc>
              <a:buFont typeface="Wingdings" pitchFamily="2" charset="2"/>
              <a:buChar char="v"/>
            </a:pPr>
            <a:r>
              <a:rPr lang="en-US" sz="2800" dirty="0" smtClean="0"/>
              <a:t>Antigen detection is more specific than antibody detection.</a:t>
            </a:r>
          </a:p>
          <a:p>
            <a:pPr marL="347663" indent="-347663" algn="just">
              <a:lnSpc>
                <a:spcPct val="150000"/>
              </a:lnSpc>
              <a:buFont typeface="Wingdings" pitchFamily="2" charset="2"/>
              <a:buChar char="v"/>
            </a:pPr>
            <a:r>
              <a:rPr lang="en-US" sz="2800" dirty="0" smtClean="0"/>
              <a:t>Commonly used antigens are rabbit </a:t>
            </a:r>
            <a:r>
              <a:rPr lang="en-US" sz="2800" dirty="0" err="1" smtClean="0"/>
              <a:t>IgG</a:t>
            </a:r>
            <a:r>
              <a:rPr lang="en-US" sz="2800" dirty="0" smtClean="0"/>
              <a:t> raised against BCG, culture filtrate antigen, antigen5 and </a:t>
            </a:r>
            <a:r>
              <a:rPr lang="en-US" sz="2800" dirty="0" err="1" smtClean="0"/>
              <a:t>immunoabsorbant</a:t>
            </a:r>
            <a:r>
              <a:rPr lang="en-US" sz="2800" dirty="0" smtClean="0"/>
              <a:t> affinity column purified antigen</a:t>
            </a:r>
          </a:p>
          <a:p>
            <a:pPr marL="347663" indent="-347663" algn="just">
              <a:lnSpc>
                <a:spcPct val="150000"/>
              </a:lnSpc>
              <a:buFont typeface="Wingdings" pitchFamily="2" charset="2"/>
              <a:buChar char="v"/>
            </a:pPr>
            <a:r>
              <a:rPr lang="en-US" sz="2800" dirty="0" smtClean="0"/>
              <a:t>Diagnostic yield is considerably improved by performing both antigen and antibody assays.</a:t>
            </a:r>
          </a:p>
        </p:txBody>
      </p:sp>
      <p:sp>
        <p:nvSpPr>
          <p:cNvPr id="3" name="Slide Number Placeholder 2"/>
          <p:cNvSpPr>
            <a:spLocks noGrp="1"/>
          </p:cNvSpPr>
          <p:nvPr>
            <p:ph type="sldNum" sz="quarter" idx="12"/>
          </p:nvPr>
        </p:nvSpPr>
        <p:spPr/>
        <p:txBody>
          <a:bodyPr/>
          <a:lstStyle/>
          <a:p>
            <a:fld id="{65BC548A-E4A9-4ADF-9DB5-D804F88ACDF3}" type="slidenum">
              <a:rPr lang="en-US" smtClean="0"/>
              <a:t>38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2862322"/>
          </a:xfrm>
          <a:prstGeom prst="rect">
            <a:avLst/>
          </a:prstGeom>
          <a:noFill/>
        </p:spPr>
        <p:txBody>
          <a:bodyPr wrap="square" rtlCol="0">
            <a:spAutoFit/>
          </a:bodyPr>
          <a:lstStyle/>
          <a:p>
            <a:pPr marL="347663" indent="-347663" algn="ctr">
              <a:lnSpc>
                <a:spcPct val="150000"/>
              </a:lnSpc>
            </a:pPr>
            <a:r>
              <a:rPr lang="en-US" sz="3600" b="1" dirty="0" smtClean="0"/>
              <a:t>ADENOSINE DEAMINASE ASSAY</a:t>
            </a:r>
          </a:p>
          <a:p>
            <a:pPr marL="347663" indent="-347663" algn="just">
              <a:lnSpc>
                <a:spcPct val="150000"/>
              </a:lnSpc>
              <a:buFont typeface="Wingdings" pitchFamily="2" charset="2"/>
              <a:buChar char="v"/>
            </a:pPr>
            <a:r>
              <a:rPr lang="en-US" sz="2800" dirty="0" smtClean="0"/>
              <a:t>ADA, an enzyme produced by T-Lymphocytes is elevated in 60-100% of patients with TBM. However false positive reports are also known to occur.</a:t>
            </a:r>
          </a:p>
        </p:txBody>
      </p:sp>
      <p:sp>
        <p:nvSpPr>
          <p:cNvPr id="3" name="Slide Number Placeholder 2"/>
          <p:cNvSpPr>
            <a:spLocks noGrp="1"/>
          </p:cNvSpPr>
          <p:nvPr>
            <p:ph type="sldNum" sz="quarter" idx="12"/>
          </p:nvPr>
        </p:nvSpPr>
        <p:spPr/>
        <p:txBody>
          <a:bodyPr/>
          <a:lstStyle/>
          <a:p>
            <a:fld id="{65BC548A-E4A9-4ADF-9DB5-D804F88ACDF3}" type="slidenum">
              <a:rPr lang="en-US" smtClean="0"/>
              <a:t>39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82000" cy="6093976"/>
          </a:xfrm>
          <a:prstGeom prst="rect">
            <a:avLst/>
          </a:prstGeom>
          <a:noFill/>
        </p:spPr>
        <p:txBody>
          <a:bodyPr wrap="square" rtlCol="0">
            <a:spAutoFit/>
          </a:bodyPr>
          <a:lstStyle/>
          <a:p>
            <a:pPr marL="347663" indent="-347663" algn="just">
              <a:lnSpc>
                <a:spcPct val="150000"/>
              </a:lnSpc>
              <a:buFont typeface="Wingdings" pitchFamily="2" charset="2"/>
              <a:buChar char="v"/>
            </a:pPr>
            <a:r>
              <a:rPr lang="en-IN" sz="2600" dirty="0" smtClean="0"/>
              <a:t>However, a majority of cases of TBM occur in the absence of any clinically demonstrable extra-cranial infection.</a:t>
            </a:r>
          </a:p>
          <a:p>
            <a:pPr marL="347663" indent="-347663" algn="just">
              <a:lnSpc>
                <a:spcPct val="150000"/>
              </a:lnSpc>
              <a:buFont typeface="Wingdings" pitchFamily="2" charset="2"/>
              <a:buChar char="v"/>
            </a:pPr>
            <a:r>
              <a:rPr lang="en-IN" sz="2600" dirty="0" smtClean="0"/>
              <a:t>In the bacteremic phase of a primary lung infection, metastatic foci can get established in any organ, which can undergo re-activation after variable periods of clinical latency.</a:t>
            </a:r>
          </a:p>
          <a:p>
            <a:pPr marL="347663" indent="-347663" algn="just">
              <a:lnSpc>
                <a:spcPct val="150000"/>
              </a:lnSpc>
              <a:buFont typeface="Wingdings" pitchFamily="2" charset="2"/>
              <a:buChar char="v"/>
            </a:pPr>
            <a:r>
              <a:rPr lang="en-IN" sz="2600" dirty="0" smtClean="0"/>
              <a:t>Critical </a:t>
            </a:r>
            <a:r>
              <a:rPr lang="en-IN" sz="2600" dirty="0"/>
              <a:t>event in the development of TBM is the rupture of a SUB-EPENDYMALLY located tubercle (RICH FOCUS) resulting in the delivery of infectious material into SUB-ARACHNOID-SPACE</a:t>
            </a:r>
            <a:r>
              <a:rPr lang="en-IN" sz="2600" dirty="0" smtClean="0"/>
              <a:t>.</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6186309"/>
          </a:xfrm>
          <a:prstGeom prst="rect">
            <a:avLst/>
          </a:prstGeom>
          <a:noFill/>
        </p:spPr>
        <p:txBody>
          <a:bodyPr wrap="square" rtlCol="0">
            <a:spAutoFit/>
          </a:bodyPr>
          <a:lstStyle/>
          <a:p>
            <a:pPr marL="347663" indent="-347663" algn="ctr">
              <a:lnSpc>
                <a:spcPct val="150000"/>
              </a:lnSpc>
            </a:pPr>
            <a:r>
              <a:rPr lang="en-US" sz="3600" b="1" dirty="0" smtClean="0"/>
              <a:t>MOLECULAR DIAGNOSIS OF TB</a:t>
            </a:r>
          </a:p>
          <a:p>
            <a:pPr marL="347663" indent="-347663" algn="just">
              <a:lnSpc>
                <a:spcPct val="150000"/>
              </a:lnSpc>
              <a:buFont typeface="Wingdings" pitchFamily="2" charset="2"/>
              <a:buChar char="v"/>
            </a:pPr>
            <a:r>
              <a:rPr lang="en-US" sz="2800" dirty="0" smtClean="0"/>
              <a:t>Amplification of MTB specific DNA sequence by PCR has been evaluated as a mean of rapid diagnosis of </a:t>
            </a:r>
            <a:r>
              <a:rPr lang="en-US" sz="2800" dirty="0" err="1" smtClean="0"/>
              <a:t>neurotuberculosis</a:t>
            </a:r>
            <a:r>
              <a:rPr lang="en-US" sz="2800" dirty="0" smtClean="0"/>
              <a:t>.</a:t>
            </a:r>
          </a:p>
          <a:p>
            <a:pPr marL="347663" indent="-347663" algn="just">
              <a:lnSpc>
                <a:spcPct val="150000"/>
              </a:lnSpc>
              <a:buFont typeface="Wingdings" pitchFamily="2" charset="2"/>
              <a:buChar char="v"/>
            </a:pPr>
            <a:r>
              <a:rPr lang="en-US" sz="2800" dirty="0" smtClean="0"/>
              <a:t>Sensitivity is 48% as compared to 9% of CSF smear microscopy, but specificity is low.</a:t>
            </a:r>
          </a:p>
          <a:p>
            <a:pPr marL="347663" indent="-347663" algn="just">
              <a:lnSpc>
                <a:spcPct val="150000"/>
              </a:lnSpc>
              <a:buFont typeface="Wingdings" pitchFamily="2" charset="2"/>
              <a:buChar char="v"/>
            </a:pPr>
            <a:r>
              <a:rPr lang="en-US" sz="2800" dirty="0" smtClean="0"/>
              <a:t>The PCR for MTB is not affected by the presence of other infecting bacteria as may occur in </a:t>
            </a:r>
            <a:r>
              <a:rPr lang="en-US" sz="2800" dirty="0" err="1" smtClean="0"/>
              <a:t>immunocompromised</a:t>
            </a:r>
            <a:r>
              <a:rPr lang="en-US" sz="2800" dirty="0" smtClean="0"/>
              <a:t> host.</a:t>
            </a:r>
          </a:p>
        </p:txBody>
      </p:sp>
      <p:sp>
        <p:nvSpPr>
          <p:cNvPr id="3" name="Slide Number Placeholder 2"/>
          <p:cNvSpPr>
            <a:spLocks noGrp="1"/>
          </p:cNvSpPr>
          <p:nvPr>
            <p:ph type="sldNum" sz="quarter" idx="12"/>
          </p:nvPr>
        </p:nvSpPr>
        <p:spPr/>
        <p:txBody>
          <a:bodyPr/>
          <a:lstStyle/>
          <a:p>
            <a:fld id="{65BC548A-E4A9-4ADF-9DB5-D804F88ACDF3}" type="slidenum">
              <a:rPr lang="en-US" smtClean="0"/>
              <a:t>40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5262979"/>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False negative PCR reports are attributed to several factors, like prior treatment, presence of inhibitory factors to PCR in the CSF, extremely small number of bacteria in CSF, small volume of CSF tested, and the method of DNA extraction.</a:t>
            </a:r>
          </a:p>
          <a:p>
            <a:pPr marL="347663" indent="-347663" algn="just">
              <a:lnSpc>
                <a:spcPct val="150000"/>
              </a:lnSpc>
              <a:buFont typeface="Wingdings" pitchFamily="2" charset="2"/>
              <a:buChar char="v"/>
            </a:pPr>
            <a:r>
              <a:rPr lang="en-US" sz="2800" dirty="0" smtClean="0"/>
              <a:t>Even in PCR-positive cases culture remains important for testing drug sensitivity especially with the emergence of drug resistant strains.</a:t>
            </a:r>
          </a:p>
        </p:txBody>
      </p:sp>
      <p:sp>
        <p:nvSpPr>
          <p:cNvPr id="3" name="Slide Number Placeholder 2"/>
          <p:cNvSpPr>
            <a:spLocks noGrp="1"/>
          </p:cNvSpPr>
          <p:nvPr>
            <p:ph type="sldNum" sz="quarter" idx="12"/>
          </p:nvPr>
        </p:nvSpPr>
        <p:spPr/>
        <p:txBody>
          <a:bodyPr/>
          <a:lstStyle/>
          <a:p>
            <a:fld id="{65BC548A-E4A9-4ADF-9DB5-D804F88ACDF3}" type="slidenum">
              <a:rPr lang="en-US" smtClean="0"/>
              <a:t>41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2795509"/>
          </a:xfrm>
          <a:prstGeom prst="rect">
            <a:avLst/>
          </a:prstGeom>
          <a:noFill/>
        </p:spPr>
        <p:txBody>
          <a:bodyPr wrap="square" rtlCol="0">
            <a:spAutoFit/>
          </a:bodyPr>
          <a:lstStyle/>
          <a:p>
            <a:pPr marL="347663" indent="-347663" algn="ctr">
              <a:lnSpc>
                <a:spcPct val="150000"/>
              </a:lnSpc>
            </a:pPr>
            <a:r>
              <a:rPr lang="en-US" sz="3600" b="1" dirty="0" smtClean="0"/>
              <a:t>TREATMENT</a:t>
            </a:r>
          </a:p>
          <a:p>
            <a:pPr marL="347663" indent="-347663" algn="just">
              <a:lnSpc>
                <a:spcPct val="150000"/>
              </a:lnSpc>
              <a:buFont typeface="Wingdings" pitchFamily="2" charset="2"/>
              <a:buChar char="v"/>
            </a:pPr>
            <a:r>
              <a:rPr lang="en-US" sz="2800" dirty="0" smtClean="0"/>
              <a:t>A CSF study is mandatory for all suspected cases of TBM before starting treatment if there is no contraindication for lumbar puncture.</a:t>
            </a:r>
          </a:p>
        </p:txBody>
      </p:sp>
      <p:sp>
        <p:nvSpPr>
          <p:cNvPr id="3" name="Slide Number Placeholder 2"/>
          <p:cNvSpPr>
            <a:spLocks noGrp="1"/>
          </p:cNvSpPr>
          <p:nvPr>
            <p:ph type="sldNum" sz="quarter" idx="12"/>
          </p:nvPr>
        </p:nvSpPr>
        <p:spPr/>
        <p:txBody>
          <a:bodyPr/>
          <a:lstStyle/>
          <a:p>
            <a:fld id="{65BC548A-E4A9-4ADF-9DB5-D804F88ACDF3}" type="slidenum">
              <a:rPr lang="en-US" smtClean="0"/>
              <a:t>42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8168"/>
            <a:ext cx="8458200" cy="6786473"/>
          </a:xfrm>
          <a:prstGeom prst="rect">
            <a:avLst/>
          </a:prstGeom>
          <a:noFill/>
        </p:spPr>
        <p:txBody>
          <a:bodyPr wrap="square" rtlCol="0">
            <a:spAutoFit/>
          </a:bodyPr>
          <a:lstStyle/>
          <a:p>
            <a:pPr marL="347663" indent="-347663" algn="ctr">
              <a:lnSpc>
                <a:spcPct val="150000"/>
              </a:lnSpc>
            </a:pPr>
            <a:r>
              <a:rPr lang="en-US" sz="4000" b="1" dirty="0" smtClean="0"/>
              <a:t>DRUGS USED</a:t>
            </a:r>
          </a:p>
          <a:p>
            <a:pPr marL="347663" indent="-347663" algn="just">
              <a:lnSpc>
                <a:spcPct val="150000"/>
              </a:lnSpc>
            </a:pPr>
            <a:r>
              <a:rPr lang="en-US" sz="2500" b="1" dirty="0" smtClean="0"/>
              <a:t>ISONIAZID</a:t>
            </a:r>
          </a:p>
          <a:p>
            <a:pPr marL="347663" indent="-347663" algn="just">
              <a:lnSpc>
                <a:spcPct val="150000"/>
              </a:lnSpc>
              <a:buFont typeface="Wingdings" pitchFamily="2" charset="2"/>
              <a:buChar char="v"/>
            </a:pPr>
            <a:r>
              <a:rPr lang="en-US" sz="2500" dirty="0" smtClean="0"/>
              <a:t>INH is non protein bound and rapidly penetrates into CSF whether or not the </a:t>
            </a:r>
            <a:r>
              <a:rPr lang="en-US" sz="2500" dirty="0" err="1" smtClean="0"/>
              <a:t>meninges</a:t>
            </a:r>
            <a:r>
              <a:rPr lang="en-US" sz="2500" dirty="0" smtClean="0"/>
              <a:t> are inflamed, to give concentrations more than 30 times the MIC</a:t>
            </a:r>
          </a:p>
          <a:p>
            <a:pPr marL="347663" indent="-347663" algn="just">
              <a:lnSpc>
                <a:spcPct val="150000"/>
              </a:lnSpc>
            </a:pPr>
            <a:r>
              <a:rPr lang="en-US" sz="2500" b="1" dirty="0" smtClean="0"/>
              <a:t>RIFAMPICIN</a:t>
            </a:r>
          </a:p>
          <a:p>
            <a:pPr marL="347663" indent="-347663" algn="just">
              <a:lnSpc>
                <a:spcPct val="150000"/>
              </a:lnSpc>
              <a:buFont typeface="Wingdings" pitchFamily="2" charset="2"/>
              <a:buChar char="v"/>
            </a:pPr>
            <a:r>
              <a:rPr lang="en-US" sz="2500" dirty="0" err="1" smtClean="0"/>
              <a:t>Rifampicin</a:t>
            </a:r>
            <a:r>
              <a:rPr lang="en-US" sz="2500" dirty="0" smtClean="0"/>
              <a:t> is highly protein bound and only 20% penetrates to CSF. Peak CSF levels are only marginally above MIC.</a:t>
            </a:r>
          </a:p>
          <a:p>
            <a:pPr marL="347663" indent="-347663" algn="just">
              <a:lnSpc>
                <a:spcPct val="150000"/>
              </a:lnSpc>
              <a:buFont typeface="Wingdings" pitchFamily="2" charset="2"/>
              <a:buChar char="v"/>
            </a:pPr>
            <a:r>
              <a:rPr lang="en-US" sz="2500" dirty="0" smtClean="0"/>
              <a:t>But </a:t>
            </a:r>
            <a:r>
              <a:rPr lang="en-US" sz="2500" dirty="0" err="1" smtClean="0"/>
              <a:t>inspite</a:t>
            </a:r>
            <a:r>
              <a:rPr lang="en-US" sz="2500" dirty="0" smtClean="0"/>
              <a:t> of all these factors clinical experience suggests that </a:t>
            </a:r>
            <a:r>
              <a:rPr lang="en-US" sz="2500" dirty="0" err="1" smtClean="0"/>
              <a:t>rifampicin</a:t>
            </a:r>
            <a:r>
              <a:rPr lang="en-US" sz="2500" dirty="0" smtClean="0"/>
              <a:t> is almost equally effective in both TBM as well as pulmonary TB..</a:t>
            </a:r>
          </a:p>
        </p:txBody>
      </p:sp>
      <p:sp>
        <p:nvSpPr>
          <p:cNvPr id="3" name="Slide Number Placeholder 2"/>
          <p:cNvSpPr>
            <a:spLocks noGrp="1"/>
          </p:cNvSpPr>
          <p:nvPr>
            <p:ph type="sldNum" sz="quarter" idx="12"/>
          </p:nvPr>
        </p:nvSpPr>
        <p:spPr/>
        <p:txBody>
          <a:bodyPr/>
          <a:lstStyle/>
          <a:p>
            <a:fld id="{65BC548A-E4A9-4ADF-9DB5-D804F88ACDF3}" type="slidenum">
              <a:rPr lang="en-US" smtClean="0"/>
              <a:t>43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8168"/>
            <a:ext cx="8458200" cy="3970318"/>
          </a:xfrm>
          <a:prstGeom prst="rect">
            <a:avLst/>
          </a:prstGeom>
          <a:noFill/>
        </p:spPr>
        <p:txBody>
          <a:bodyPr wrap="square" rtlCol="0">
            <a:spAutoFit/>
          </a:bodyPr>
          <a:lstStyle/>
          <a:p>
            <a:pPr marL="347663" indent="-347663" algn="just">
              <a:lnSpc>
                <a:spcPct val="150000"/>
              </a:lnSpc>
            </a:pPr>
            <a:endParaRPr lang="en-US" sz="2800" dirty="0" smtClean="0"/>
          </a:p>
          <a:p>
            <a:pPr marL="347663" indent="-347663" algn="just">
              <a:lnSpc>
                <a:spcPct val="150000"/>
              </a:lnSpc>
            </a:pPr>
            <a:r>
              <a:rPr lang="en-US" sz="2800" b="1" dirty="0" smtClean="0"/>
              <a:t>STREPTOMYCIN</a:t>
            </a:r>
          </a:p>
          <a:p>
            <a:pPr marL="347663" indent="-347663" algn="just">
              <a:lnSpc>
                <a:spcPct val="150000"/>
              </a:lnSpc>
              <a:buFont typeface="Wingdings" pitchFamily="2" charset="2"/>
              <a:buChar char="v"/>
            </a:pPr>
            <a:r>
              <a:rPr lang="en-US" sz="2800" dirty="0" err="1" smtClean="0"/>
              <a:t>Peneytration</a:t>
            </a:r>
            <a:r>
              <a:rPr lang="en-US" sz="2800" dirty="0" smtClean="0"/>
              <a:t> depends on the level of </a:t>
            </a:r>
            <a:r>
              <a:rPr lang="en-US" sz="2800" dirty="0" err="1" smtClean="0"/>
              <a:t>inflammn</a:t>
            </a:r>
            <a:r>
              <a:rPr lang="en-US" sz="2800" dirty="0" smtClean="0"/>
              <a:t> of CSF.</a:t>
            </a:r>
          </a:p>
          <a:p>
            <a:pPr marL="347663" indent="-347663" algn="just">
              <a:lnSpc>
                <a:spcPct val="150000"/>
              </a:lnSpc>
            </a:pPr>
            <a:endParaRPr lang="en-US" sz="2800" dirty="0" smtClean="0"/>
          </a:p>
          <a:p>
            <a:pPr marL="347663" indent="-347663" algn="just">
              <a:lnSpc>
                <a:spcPct val="150000"/>
              </a:lnSpc>
            </a:pPr>
            <a:r>
              <a:rPr lang="en-US" sz="2800" b="1" dirty="0" smtClean="0"/>
              <a:t>ETHIONAMIDE </a:t>
            </a:r>
          </a:p>
          <a:p>
            <a:pPr marL="347663" indent="-347663" algn="just">
              <a:lnSpc>
                <a:spcPct val="150000"/>
              </a:lnSpc>
              <a:buFont typeface="Wingdings" pitchFamily="2" charset="2"/>
              <a:buChar char="v"/>
            </a:pPr>
            <a:r>
              <a:rPr lang="en-US" sz="2800" dirty="0" smtClean="0"/>
              <a:t>Has excellent CSF penetration.</a:t>
            </a:r>
          </a:p>
        </p:txBody>
      </p:sp>
      <p:sp>
        <p:nvSpPr>
          <p:cNvPr id="3" name="Slide Number Placeholder 2"/>
          <p:cNvSpPr>
            <a:spLocks noGrp="1"/>
          </p:cNvSpPr>
          <p:nvPr>
            <p:ph type="sldNum" sz="quarter" idx="12"/>
          </p:nvPr>
        </p:nvSpPr>
        <p:spPr/>
        <p:txBody>
          <a:bodyPr/>
          <a:lstStyle/>
          <a:p>
            <a:fld id="{65BC548A-E4A9-4ADF-9DB5-D804F88ACDF3}" type="slidenum">
              <a:rPr lang="en-US" smtClean="0"/>
              <a:t>44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8168"/>
            <a:ext cx="8458200" cy="6186309"/>
          </a:xfrm>
          <a:prstGeom prst="rect">
            <a:avLst/>
          </a:prstGeom>
          <a:noFill/>
        </p:spPr>
        <p:txBody>
          <a:bodyPr wrap="square" rtlCol="0">
            <a:spAutoFit/>
          </a:bodyPr>
          <a:lstStyle/>
          <a:p>
            <a:pPr marL="347663" indent="-347663" algn="just">
              <a:lnSpc>
                <a:spcPct val="150000"/>
              </a:lnSpc>
            </a:pPr>
            <a:endParaRPr lang="en-US" sz="2800" b="1" dirty="0" smtClean="0"/>
          </a:p>
          <a:p>
            <a:pPr marL="347663" indent="-347663" algn="ctr">
              <a:lnSpc>
                <a:spcPct val="150000"/>
              </a:lnSpc>
            </a:pPr>
            <a:r>
              <a:rPr lang="en-US" sz="4000" b="1" dirty="0" smtClean="0"/>
              <a:t>TREATMENT REGIMENS</a:t>
            </a:r>
            <a:endParaRPr lang="en-US" sz="2800" b="1" dirty="0" smtClean="0"/>
          </a:p>
          <a:p>
            <a:pPr marL="347663" indent="-347663" algn="just">
              <a:lnSpc>
                <a:spcPct val="150000"/>
              </a:lnSpc>
              <a:buFont typeface="Wingdings" pitchFamily="2" charset="2"/>
              <a:buChar char="v"/>
            </a:pPr>
            <a:r>
              <a:rPr lang="en-US" sz="2800" dirty="0" smtClean="0"/>
              <a:t>The recommended drugs are </a:t>
            </a:r>
            <a:r>
              <a:rPr lang="en-US" sz="2800" dirty="0" err="1" smtClean="0"/>
              <a:t>isoniazid</a:t>
            </a:r>
            <a:r>
              <a:rPr lang="en-US" sz="2800" dirty="0" smtClean="0"/>
              <a:t>, </a:t>
            </a:r>
            <a:r>
              <a:rPr lang="en-US" sz="2800" dirty="0" err="1" smtClean="0"/>
              <a:t>rifampicin</a:t>
            </a:r>
            <a:r>
              <a:rPr lang="en-US" sz="2800" dirty="0" smtClean="0"/>
              <a:t>, </a:t>
            </a:r>
            <a:r>
              <a:rPr lang="en-US" sz="2800" dirty="0" err="1" smtClean="0"/>
              <a:t>pyrazinamide</a:t>
            </a:r>
            <a:r>
              <a:rPr lang="en-US" sz="2800" dirty="0" smtClean="0"/>
              <a:t>, and </a:t>
            </a:r>
            <a:r>
              <a:rPr lang="en-US" sz="2800" dirty="0" err="1" smtClean="0"/>
              <a:t>ethambutol</a:t>
            </a:r>
            <a:r>
              <a:rPr lang="en-US" sz="2800" dirty="0" smtClean="0"/>
              <a:t> or streptomycin.</a:t>
            </a:r>
          </a:p>
          <a:p>
            <a:pPr marL="347663" indent="-347663" algn="just">
              <a:lnSpc>
                <a:spcPct val="150000"/>
              </a:lnSpc>
              <a:buFont typeface="Wingdings" pitchFamily="2" charset="2"/>
              <a:buChar char="v"/>
            </a:pPr>
            <a:r>
              <a:rPr lang="en-US" sz="2800" dirty="0" err="1" smtClean="0"/>
              <a:t>Ethambutol</a:t>
            </a:r>
            <a:r>
              <a:rPr lang="en-US" sz="2800" dirty="0" smtClean="0"/>
              <a:t> is preferred over streptomycin due to its better CSF penetration.</a:t>
            </a:r>
          </a:p>
          <a:p>
            <a:pPr marL="347663" indent="-347663" algn="just">
              <a:lnSpc>
                <a:spcPct val="150000"/>
              </a:lnSpc>
              <a:buFont typeface="Wingdings" pitchFamily="2" charset="2"/>
              <a:buChar char="v"/>
            </a:pPr>
            <a:r>
              <a:rPr lang="en-US" sz="2800" dirty="0" smtClean="0"/>
              <a:t> Always do a drug sensitivity test prior to or soon after starting treatment (whenever possible) and modify  regime accordingly.</a:t>
            </a:r>
          </a:p>
        </p:txBody>
      </p:sp>
      <p:sp>
        <p:nvSpPr>
          <p:cNvPr id="3" name="Slide Number Placeholder 2"/>
          <p:cNvSpPr>
            <a:spLocks noGrp="1"/>
          </p:cNvSpPr>
          <p:nvPr>
            <p:ph type="sldNum" sz="quarter" idx="12"/>
          </p:nvPr>
        </p:nvSpPr>
        <p:spPr/>
        <p:txBody>
          <a:bodyPr/>
          <a:lstStyle/>
          <a:p>
            <a:fld id="{65BC548A-E4A9-4ADF-9DB5-D804F88ACDF3}" type="slidenum">
              <a:rPr lang="en-US" smtClean="0"/>
              <a:t>45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8168"/>
            <a:ext cx="8458200" cy="3970318"/>
          </a:xfrm>
          <a:prstGeom prst="rect">
            <a:avLst/>
          </a:prstGeom>
          <a:noFill/>
        </p:spPr>
        <p:txBody>
          <a:bodyPr wrap="square" rtlCol="0">
            <a:spAutoFit/>
          </a:bodyPr>
          <a:lstStyle/>
          <a:p>
            <a:pPr marL="347663" indent="-347663" algn="just">
              <a:lnSpc>
                <a:spcPct val="150000"/>
              </a:lnSpc>
            </a:pPr>
            <a:endParaRPr lang="en-US" sz="2800" b="1" dirty="0" smtClean="0"/>
          </a:p>
          <a:p>
            <a:pPr marL="347663" indent="-347663" algn="just">
              <a:lnSpc>
                <a:spcPct val="150000"/>
              </a:lnSpc>
              <a:buFont typeface="Wingdings" pitchFamily="2" charset="2"/>
              <a:buChar char="v"/>
            </a:pPr>
            <a:r>
              <a:rPr lang="en-US" sz="2800" dirty="0" smtClean="0"/>
              <a:t>After two months of treatment </a:t>
            </a:r>
            <a:r>
              <a:rPr lang="en-US" sz="2800" dirty="0" err="1" smtClean="0"/>
              <a:t>pyrazinamide</a:t>
            </a:r>
            <a:r>
              <a:rPr lang="en-US" sz="2800" dirty="0" smtClean="0"/>
              <a:t> and </a:t>
            </a:r>
            <a:r>
              <a:rPr lang="en-US" sz="2800" dirty="0" err="1" smtClean="0"/>
              <a:t>ethambutol</a:t>
            </a:r>
            <a:r>
              <a:rPr lang="en-US" sz="2800" dirty="0" smtClean="0"/>
              <a:t> (or streptomycin) are stopped and </a:t>
            </a:r>
            <a:r>
              <a:rPr lang="en-US" sz="2800" dirty="0" err="1" smtClean="0"/>
              <a:t>rifampicin</a:t>
            </a:r>
            <a:r>
              <a:rPr lang="en-US" sz="2800" dirty="0" smtClean="0"/>
              <a:t> and </a:t>
            </a:r>
            <a:r>
              <a:rPr lang="en-US" sz="2800" dirty="0" err="1" smtClean="0"/>
              <a:t>isoniazid</a:t>
            </a:r>
            <a:r>
              <a:rPr lang="en-US" sz="2800" dirty="0" smtClean="0"/>
              <a:t> are continued.</a:t>
            </a:r>
          </a:p>
          <a:p>
            <a:pPr marL="347663" indent="-347663" algn="just">
              <a:lnSpc>
                <a:spcPct val="150000"/>
              </a:lnSpc>
              <a:buFont typeface="Wingdings" pitchFamily="2" charset="2"/>
              <a:buChar char="v"/>
            </a:pPr>
            <a:r>
              <a:rPr lang="en-US" sz="2800" dirty="0" smtClean="0"/>
              <a:t>Pyridoxine is usually administered with ATT to reduce the risk of </a:t>
            </a:r>
            <a:r>
              <a:rPr lang="en-US" sz="2800" dirty="0" err="1" smtClean="0"/>
              <a:t>isoniazid</a:t>
            </a:r>
            <a:r>
              <a:rPr lang="en-US" sz="2800" dirty="0" smtClean="0"/>
              <a:t> induced peripheral neuropathy.</a:t>
            </a:r>
          </a:p>
        </p:txBody>
      </p:sp>
      <p:sp>
        <p:nvSpPr>
          <p:cNvPr id="3" name="Slide Number Placeholder 2"/>
          <p:cNvSpPr>
            <a:spLocks noGrp="1"/>
          </p:cNvSpPr>
          <p:nvPr>
            <p:ph type="sldNum" sz="quarter" idx="12"/>
          </p:nvPr>
        </p:nvSpPr>
        <p:spPr/>
        <p:txBody>
          <a:bodyPr/>
          <a:lstStyle/>
          <a:p>
            <a:fld id="{65BC548A-E4A9-4ADF-9DB5-D804F88ACDF3}" type="slidenum">
              <a:rPr lang="en-US" smtClean="0"/>
              <a:t>46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458200" cy="4247317"/>
          </a:xfrm>
          <a:prstGeom prst="rect">
            <a:avLst/>
          </a:prstGeom>
          <a:noFill/>
        </p:spPr>
        <p:txBody>
          <a:bodyPr wrap="square" rtlCol="0">
            <a:spAutoFit/>
          </a:bodyPr>
          <a:lstStyle/>
          <a:p>
            <a:pPr marL="347663" indent="-347663" algn="ctr">
              <a:lnSpc>
                <a:spcPct val="150000"/>
              </a:lnSpc>
            </a:pPr>
            <a:r>
              <a:rPr lang="en-US" sz="4000" b="1" dirty="0" smtClean="0"/>
              <a:t>DURATION OF TREATMENT</a:t>
            </a:r>
          </a:p>
          <a:p>
            <a:pPr marL="347663" indent="-347663" algn="just">
              <a:lnSpc>
                <a:spcPct val="150000"/>
              </a:lnSpc>
              <a:buFont typeface="Wingdings" pitchFamily="2" charset="2"/>
              <a:buChar char="v"/>
            </a:pPr>
            <a:r>
              <a:rPr lang="en-US" sz="2800" dirty="0" smtClean="0"/>
              <a:t>Optimum duration of treatment of TBM is controversial.</a:t>
            </a:r>
          </a:p>
          <a:p>
            <a:pPr marL="347663" indent="-347663" algn="just">
              <a:lnSpc>
                <a:spcPct val="150000"/>
              </a:lnSpc>
              <a:buFont typeface="Wingdings" pitchFamily="2" charset="2"/>
              <a:buChar char="v"/>
            </a:pPr>
            <a:r>
              <a:rPr lang="en-US" sz="2800" dirty="0" smtClean="0"/>
              <a:t>The only evidence based recommendation possible is that a minimum of six months of treatment is necessary.</a:t>
            </a:r>
          </a:p>
        </p:txBody>
      </p:sp>
      <p:sp>
        <p:nvSpPr>
          <p:cNvPr id="3" name="Slide Number Placeholder 2"/>
          <p:cNvSpPr>
            <a:spLocks noGrp="1"/>
          </p:cNvSpPr>
          <p:nvPr>
            <p:ph type="sldNum" sz="quarter" idx="12"/>
          </p:nvPr>
        </p:nvSpPr>
        <p:spPr/>
        <p:txBody>
          <a:bodyPr/>
          <a:lstStyle/>
          <a:p>
            <a:fld id="{65BC548A-E4A9-4ADF-9DB5-D804F88ACDF3}" type="slidenum">
              <a:rPr lang="en-US" smtClean="0"/>
              <a:t>47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9959"/>
            <a:ext cx="8458200" cy="6555641"/>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The National Institute of Health and Clinical Excellence(NICE), and American </a:t>
            </a:r>
            <a:r>
              <a:rPr lang="en-US" sz="2800" dirty="0" err="1" smtClean="0"/>
              <a:t>Thporacic</a:t>
            </a:r>
            <a:r>
              <a:rPr lang="en-US" sz="2800" dirty="0" smtClean="0"/>
              <a:t> Society(ATS), Centre for Disease Control and Prevention(CDC), and Infectious Disease Society of America(IDSA) guidelines recommend 12 months of treatment for uncomplicated TBM.</a:t>
            </a:r>
          </a:p>
          <a:p>
            <a:pPr marL="347663" indent="-347663" algn="just">
              <a:lnSpc>
                <a:spcPct val="150000"/>
              </a:lnSpc>
              <a:buFont typeface="Wingdings" pitchFamily="2" charset="2"/>
              <a:buChar char="v"/>
            </a:pPr>
            <a:r>
              <a:rPr lang="en-US" sz="2800" dirty="0" smtClean="0"/>
              <a:t>According to Humphries, patients in clinical stage1 or 2 can be treated for 9 or 12 months, while those in clinical stage3 or 4 should be preferably treated for </a:t>
            </a:r>
            <a:r>
              <a:rPr lang="en-US" sz="2800" dirty="0" err="1" smtClean="0"/>
              <a:t>atleast</a:t>
            </a:r>
            <a:r>
              <a:rPr lang="en-US" sz="2800" dirty="0" smtClean="0"/>
              <a:t> 12 months and often 18 months.</a:t>
            </a:r>
          </a:p>
        </p:txBody>
      </p:sp>
      <p:sp>
        <p:nvSpPr>
          <p:cNvPr id="3" name="Slide Number Placeholder 2"/>
          <p:cNvSpPr>
            <a:spLocks noGrp="1"/>
          </p:cNvSpPr>
          <p:nvPr>
            <p:ph type="sldNum" sz="quarter" idx="12"/>
          </p:nvPr>
        </p:nvSpPr>
        <p:spPr/>
        <p:txBody>
          <a:bodyPr/>
          <a:lstStyle/>
          <a:p>
            <a:fld id="{65BC548A-E4A9-4ADF-9DB5-D804F88ACDF3}" type="slidenum">
              <a:rPr lang="en-US" smtClean="0"/>
              <a:t>48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4893647"/>
          </a:xfrm>
          <a:prstGeom prst="rect">
            <a:avLst/>
          </a:prstGeom>
          <a:noFill/>
        </p:spPr>
        <p:txBody>
          <a:bodyPr wrap="square" rtlCol="0">
            <a:spAutoFit/>
          </a:bodyPr>
          <a:lstStyle/>
          <a:p>
            <a:pPr marL="347663" indent="-347663" algn="ctr">
              <a:lnSpc>
                <a:spcPct val="150000"/>
              </a:lnSpc>
            </a:pPr>
            <a:r>
              <a:rPr lang="en-US" sz="4000" b="1" dirty="0" smtClean="0"/>
              <a:t>MANAGEMENT OF COMPLICATIONS</a:t>
            </a:r>
          </a:p>
          <a:p>
            <a:pPr marL="347663" indent="-347663" algn="just">
              <a:lnSpc>
                <a:spcPct val="150000"/>
              </a:lnSpc>
            </a:pPr>
            <a:endParaRPr lang="en-US" sz="2800" b="1" dirty="0" smtClean="0"/>
          </a:p>
          <a:p>
            <a:pPr marL="347663" indent="-347663" algn="just">
              <a:lnSpc>
                <a:spcPct val="150000"/>
              </a:lnSpc>
            </a:pPr>
            <a:r>
              <a:rPr lang="en-US" sz="2800" b="1" dirty="0" smtClean="0"/>
              <a:t>ROLE OF CORTICO STEROIDS</a:t>
            </a:r>
          </a:p>
          <a:p>
            <a:pPr marL="347663" indent="-347663" algn="just">
              <a:lnSpc>
                <a:spcPct val="150000"/>
              </a:lnSpc>
              <a:buFont typeface="Wingdings" pitchFamily="2" charset="2"/>
              <a:buChar char="v"/>
            </a:pPr>
            <a:r>
              <a:rPr lang="en-US" sz="2800" dirty="0" smtClean="0"/>
              <a:t>Administration of corticosteroids has been found to be most beneficial in patients with complications of TBM.</a:t>
            </a:r>
          </a:p>
          <a:p>
            <a:pPr marL="347663" indent="-347663" algn="just">
              <a:lnSpc>
                <a:spcPct val="150000"/>
              </a:lnSpc>
              <a:buFont typeface="Wingdings" pitchFamily="2" charset="2"/>
              <a:buChar char="v"/>
            </a:pPr>
            <a:r>
              <a:rPr lang="en-US" sz="2800" dirty="0" smtClean="0"/>
              <a:t>Use of steroids is found to be beneficial in patients with clinical stage2 or above disease.</a:t>
            </a:r>
          </a:p>
        </p:txBody>
      </p:sp>
      <p:sp>
        <p:nvSpPr>
          <p:cNvPr id="3" name="Slide Number Placeholder 2"/>
          <p:cNvSpPr>
            <a:spLocks noGrp="1"/>
          </p:cNvSpPr>
          <p:nvPr>
            <p:ph type="sldNum" sz="quarter" idx="12"/>
          </p:nvPr>
        </p:nvSpPr>
        <p:spPr/>
        <p:txBody>
          <a:bodyPr/>
          <a:lstStyle/>
          <a:p>
            <a:fld id="{65BC548A-E4A9-4ADF-9DB5-D804F88ACDF3}" type="slidenum">
              <a:rPr lang="en-US" smtClean="0"/>
              <a:t>49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82000" cy="2430922"/>
          </a:xfrm>
          <a:prstGeom prst="rect">
            <a:avLst/>
          </a:prstGeom>
          <a:noFill/>
        </p:spPr>
        <p:txBody>
          <a:bodyPr wrap="square" rtlCol="0">
            <a:spAutoFit/>
          </a:bodyPr>
          <a:lstStyle/>
          <a:p>
            <a:pPr marL="347663" indent="-347663" algn="just">
              <a:lnSpc>
                <a:spcPct val="150000"/>
              </a:lnSpc>
              <a:buFont typeface="Wingdings" pitchFamily="2" charset="2"/>
              <a:buChar char="v"/>
            </a:pPr>
            <a:r>
              <a:rPr lang="en-IN" sz="2600" dirty="0"/>
              <a:t>Several co-morbid conditions such as  viral infections, advanced age, malnutrition, </a:t>
            </a:r>
            <a:r>
              <a:rPr lang="en-IN" sz="2600" dirty="0" err="1"/>
              <a:t>alcoholism,HIV</a:t>
            </a:r>
            <a:r>
              <a:rPr lang="en-IN" sz="2600" dirty="0"/>
              <a:t>/AIDS, use of immune suppressants may compromise cellular immunity leading to re-activation of latent infection.</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5262979"/>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Adjunctive steroid therapy is found to have decreased frequency of </a:t>
            </a:r>
            <a:r>
              <a:rPr lang="en-US" sz="2800" dirty="0" err="1" smtClean="0"/>
              <a:t>sequelae</a:t>
            </a:r>
            <a:r>
              <a:rPr lang="en-US" sz="2800" dirty="0" smtClean="0"/>
              <a:t>, increased survival and resolve CSF abnormalities and elevated pressures faster than ATT given alone.</a:t>
            </a:r>
          </a:p>
          <a:p>
            <a:pPr marL="347663" indent="-347663" algn="just">
              <a:lnSpc>
                <a:spcPct val="150000"/>
              </a:lnSpc>
              <a:buFont typeface="Wingdings" pitchFamily="2" charset="2"/>
              <a:buChar char="v"/>
            </a:pPr>
            <a:r>
              <a:rPr lang="en-US" sz="2800" dirty="0" smtClean="0"/>
              <a:t>It may also be useful in management of complications of TBM such as raised ICT, cerebral edema, stupor, focal neurological signs, spinal block, hydrocephalus and basal </a:t>
            </a:r>
            <a:r>
              <a:rPr lang="en-US" sz="2800" dirty="0" err="1" smtClean="0"/>
              <a:t>optico-chiasmatic</a:t>
            </a:r>
            <a:r>
              <a:rPr lang="en-US" sz="2800" dirty="0" smtClean="0"/>
              <a:t> </a:t>
            </a:r>
            <a:r>
              <a:rPr lang="en-US" sz="2800" dirty="0" err="1" smtClean="0"/>
              <a:t>pachy</a:t>
            </a:r>
            <a:r>
              <a:rPr lang="en-US" sz="2800" dirty="0" smtClean="0"/>
              <a:t> meningitis.</a:t>
            </a:r>
          </a:p>
        </p:txBody>
      </p:sp>
      <p:sp>
        <p:nvSpPr>
          <p:cNvPr id="3" name="Slide Number Placeholder 2"/>
          <p:cNvSpPr>
            <a:spLocks noGrp="1"/>
          </p:cNvSpPr>
          <p:nvPr>
            <p:ph type="sldNum" sz="quarter" idx="12"/>
          </p:nvPr>
        </p:nvSpPr>
        <p:spPr/>
        <p:txBody>
          <a:bodyPr/>
          <a:lstStyle/>
          <a:p>
            <a:fld id="{65BC548A-E4A9-4ADF-9DB5-D804F88ACDF3}" type="slidenum">
              <a:rPr lang="en-US" smtClean="0"/>
              <a:t>50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2954655"/>
          </a:xfrm>
          <a:prstGeom prst="rect">
            <a:avLst/>
          </a:prstGeom>
          <a:noFill/>
        </p:spPr>
        <p:txBody>
          <a:bodyPr wrap="square" rtlCol="0">
            <a:spAutoFit/>
          </a:bodyPr>
          <a:lstStyle/>
          <a:p>
            <a:pPr marL="347663" indent="-347663" algn="ctr">
              <a:lnSpc>
                <a:spcPct val="150000"/>
              </a:lnSpc>
            </a:pPr>
            <a:r>
              <a:rPr lang="en-US" sz="4000" b="1" dirty="0" smtClean="0"/>
              <a:t>DOSE</a:t>
            </a:r>
          </a:p>
          <a:p>
            <a:pPr marL="347663" indent="-347663" algn="just">
              <a:lnSpc>
                <a:spcPct val="150000"/>
              </a:lnSpc>
              <a:buFont typeface="Wingdings" pitchFamily="2" charset="2"/>
              <a:buChar char="v"/>
            </a:pPr>
            <a:r>
              <a:rPr lang="en-US" sz="2800" dirty="0" err="1" smtClean="0"/>
              <a:t>Dexamethasone</a:t>
            </a:r>
            <a:r>
              <a:rPr lang="en-US" sz="2800" dirty="0" smtClean="0"/>
              <a:t> at 8-12mg/day </a:t>
            </a:r>
          </a:p>
          <a:p>
            <a:pPr marL="347663" indent="-347663" algn="just">
              <a:lnSpc>
                <a:spcPct val="150000"/>
              </a:lnSpc>
              <a:buFont typeface="Wingdings" pitchFamily="2" charset="2"/>
              <a:buChar char="v"/>
            </a:pPr>
            <a:r>
              <a:rPr lang="en-US" sz="2800" dirty="0" err="1" smtClean="0"/>
              <a:t>Prednisolone</a:t>
            </a:r>
            <a:r>
              <a:rPr lang="en-US" sz="2800" dirty="0" smtClean="0"/>
              <a:t> 0.75-1mg/kg/day in adults and 1-2.5mg/kg/day in children.</a:t>
            </a:r>
          </a:p>
        </p:txBody>
      </p:sp>
      <p:sp>
        <p:nvSpPr>
          <p:cNvPr id="3" name="Slide Number Placeholder 2"/>
          <p:cNvSpPr>
            <a:spLocks noGrp="1"/>
          </p:cNvSpPr>
          <p:nvPr>
            <p:ph type="sldNum" sz="quarter" idx="12"/>
          </p:nvPr>
        </p:nvSpPr>
        <p:spPr/>
        <p:txBody>
          <a:bodyPr/>
          <a:lstStyle/>
          <a:p>
            <a:fld id="{65BC548A-E4A9-4ADF-9DB5-D804F88ACDF3}" type="slidenum">
              <a:rPr lang="en-US" smtClean="0"/>
              <a:t>51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6186309"/>
          </a:xfrm>
          <a:prstGeom prst="rect">
            <a:avLst/>
          </a:prstGeom>
          <a:noFill/>
        </p:spPr>
        <p:txBody>
          <a:bodyPr wrap="square" rtlCol="0">
            <a:spAutoFit/>
          </a:bodyPr>
          <a:lstStyle/>
          <a:p>
            <a:pPr marL="347663" indent="-347663" algn="ctr">
              <a:lnSpc>
                <a:spcPct val="150000"/>
              </a:lnSpc>
            </a:pPr>
            <a:r>
              <a:rPr lang="en-US" sz="4000" b="1" dirty="0" smtClean="0"/>
              <a:t>SURGICAL THERAPY</a:t>
            </a:r>
          </a:p>
          <a:p>
            <a:pPr marL="347663" indent="-347663" algn="just">
              <a:lnSpc>
                <a:spcPct val="150000"/>
              </a:lnSpc>
              <a:buFont typeface="Wingdings" pitchFamily="2" charset="2"/>
              <a:buChar char="v"/>
            </a:pPr>
            <a:r>
              <a:rPr lang="en-US" sz="2800" dirty="0" smtClean="0"/>
              <a:t>Early drainage of hydrocephalus by </a:t>
            </a:r>
            <a:r>
              <a:rPr lang="en-US" sz="2800" dirty="0" err="1" smtClean="0"/>
              <a:t>ventricoperitonial</a:t>
            </a:r>
            <a:r>
              <a:rPr lang="en-US" sz="2800" dirty="0" smtClean="0"/>
              <a:t> or </a:t>
            </a:r>
            <a:r>
              <a:rPr lang="en-US" sz="2800" dirty="0" err="1" smtClean="0"/>
              <a:t>ventriloatrial</a:t>
            </a:r>
            <a:r>
              <a:rPr lang="en-US" sz="2800" dirty="0" smtClean="0"/>
              <a:t> shunt is recommended.</a:t>
            </a:r>
          </a:p>
          <a:p>
            <a:pPr marL="347663" indent="-347663" algn="just">
              <a:lnSpc>
                <a:spcPct val="150000"/>
              </a:lnSpc>
              <a:buFont typeface="Wingdings" pitchFamily="2" charset="2"/>
              <a:buChar char="v"/>
            </a:pPr>
            <a:r>
              <a:rPr lang="en-US" sz="2800" dirty="0" smtClean="0"/>
              <a:t>Surgical aspiration of the abscess or excision of a </a:t>
            </a:r>
            <a:r>
              <a:rPr lang="en-US" sz="2800" dirty="0" err="1" smtClean="0"/>
              <a:t>multiloculated</a:t>
            </a:r>
            <a:r>
              <a:rPr lang="en-US" sz="2800" dirty="0" smtClean="0"/>
              <a:t> abscess as these lesions </a:t>
            </a:r>
            <a:r>
              <a:rPr lang="en-US" sz="2800" dirty="0" err="1" smtClean="0"/>
              <a:t>harbour</a:t>
            </a:r>
            <a:r>
              <a:rPr lang="en-US" sz="2800" dirty="0" smtClean="0"/>
              <a:t> TB bacilli and their thick capsules are often impervious to drugs.</a:t>
            </a:r>
          </a:p>
          <a:p>
            <a:pPr marL="347663" indent="-347663" algn="just">
              <a:lnSpc>
                <a:spcPct val="150000"/>
              </a:lnSpc>
              <a:buFont typeface="Wingdings" pitchFamily="2" charset="2"/>
              <a:buChar char="v"/>
            </a:pPr>
            <a:r>
              <a:rPr lang="en-US" sz="2800" dirty="0" smtClean="0"/>
              <a:t>Development of </a:t>
            </a:r>
            <a:r>
              <a:rPr lang="en-US" sz="2800" dirty="0" err="1" smtClean="0"/>
              <a:t>fulminant</a:t>
            </a:r>
            <a:r>
              <a:rPr lang="en-US" sz="2800" dirty="0" smtClean="0"/>
              <a:t> TBM following surgical excision of TB abscess remains a problem.</a:t>
            </a:r>
          </a:p>
        </p:txBody>
      </p:sp>
      <p:sp>
        <p:nvSpPr>
          <p:cNvPr id="3" name="Slide Number Placeholder 2"/>
          <p:cNvSpPr>
            <a:spLocks noGrp="1"/>
          </p:cNvSpPr>
          <p:nvPr>
            <p:ph type="sldNum" sz="quarter" idx="12"/>
          </p:nvPr>
        </p:nvSpPr>
        <p:spPr/>
        <p:txBody>
          <a:bodyPr/>
          <a:lstStyle/>
          <a:p>
            <a:fld id="{65BC548A-E4A9-4ADF-9DB5-D804F88ACDF3}" type="slidenum">
              <a:rPr lang="en-US" smtClean="0"/>
              <a:t>52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6832640"/>
          </a:xfrm>
          <a:prstGeom prst="rect">
            <a:avLst/>
          </a:prstGeom>
          <a:noFill/>
        </p:spPr>
        <p:txBody>
          <a:bodyPr wrap="square" rtlCol="0">
            <a:spAutoFit/>
          </a:bodyPr>
          <a:lstStyle/>
          <a:p>
            <a:pPr marL="347663" indent="-347663" algn="ctr">
              <a:lnSpc>
                <a:spcPct val="150000"/>
              </a:lnSpc>
            </a:pPr>
            <a:r>
              <a:rPr lang="en-US" sz="4000" b="1" dirty="0" smtClean="0"/>
              <a:t>INTRACRANIAL TUBERCULOMAS</a:t>
            </a:r>
          </a:p>
          <a:p>
            <a:pPr marL="347663" indent="-347663" algn="just">
              <a:lnSpc>
                <a:spcPct val="150000"/>
              </a:lnSpc>
              <a:buFont typeface="Wingdings" pitchFamily="2" charset="2"/>
              <a:buChar char="v"/>
            </a:pPr>
            <a:r>
              <a:rPr lang="en-US" sz="2800" dirty="0" smtClean="0"/>
              <a:t>Definition and Pathology</a:t>
            </a:r>
          </a:p>
          <a:p>
            <a:pPr marL="347663" indent="-347663" algn="just">
              <a:lnSpc>
                <a:spcPct val="150000"/>
              </a:lnSpc>
              <a:buFont typeface="Wingdings" pitchFamily="2" charset="2"/>
              <a:buChar char="v"/>
            </a:pPr>
            <a:r>
              <a:rPr lang="en-US" sz="2800" dirty="0" err="1" smtClean="0"/>
              <a:t>Tuberculoma</a:t>
            </a:r>
            <a:r>
              <a:rPr lang="en-US" sz="2800" dirty="0" smtClean="0"/>
              <a:t> is a mass of granulation tissue made up of a conglomeration of microscopic small tubercles.</a:t>
            </a:r>
          </a:p>
          <a:p>
            <a:pPr marL="347663" indent="-347663" algn="just">
              <a:lnSpc>
                <a:spcPct val="150000"/>
              </a:lnSpc>
              <a:buFont typeface="Wingdings" pitchFamily="2" charset="2"/>
              <a:buChar char="v"/>
            </a:pPr>
            <a:r>
              <a:rPr lang="en-US" sz="2800" dirty="0" smtClean="0"/>
              <a:t>A tubercle consists of a central core of </a:t>
            </a:r>
            <a:r>
              <a:rPr lang="en-US" sz="2800" dirty="0" err="1" smtClean="0"/>
              <a:t>epitheloid</a:t>
            </a:r>
            <a:r>
              <a:rPr lang="en-US" sz="2800" dirty="0" smtClean="0"/>
              <a:t> cells surrounded by lymphocytes. Giant cells are scattered among </a:t>
            </a:r>
            <a:r>
              <a:rPr lang="en-US" sz="2800" dirty="0" err="1" smtClean="0"/>
              <a:t>epitheloid</a:t>
            </a:r>
            <a:r>
              <a:rPr lang="en-US" sz="2800" dirty="0" smtClean="0"/>
              <a:t> cells.</a:t>
            </a:r>
          </a:p>
          <a:p>
            <a:pPr marL="347663" indent="-347663" algn="just">
              <a:lnSpc>
                <a:spcPct val="150000"/>
              </a:lnSpc>
              <a:buFont typeface="Wingdings" pitchFamily="2" charset="2"/>
              <a:buChar char="v"/>
            </a:pPr>
            <a:r>
              <a:rPr lang="en-US" sz="2800" dirty="0" smtClean="0"/>
              <a:t>The centre of </a:t>
            </a:r>
            <a:r>
              <a:rPr lang="en-US" sz="2800" dirty="0" err="1" smtClean="0"/>
              <a:t>tuberculoma</a:t>
            </a:r>
            <a:r>
              <a:rPr lang="en-US" sz="2800" dirty="0" smtClean="0"/>
              <a:t> becomes necrotic, forming </a:t>
            </a:r>
            <a:r>
              <a:rPr lang="en-US" sz="2800" dirty="0" err="1" smtClean="0"/>
              <a:t>casseous</a:t>
            </a:r>
            <a:r>
              <a:rPr lang="en-US" sz="2800" dirty="0" smtClean="0"/>
              <a:t> material, while the periphery tends to be encapsulated with fibrous tissue.</a:t>
            </a:r>
          </a:p>
        </p:txBody>
      </p:sp>
      <p:sp>
        <p:nvSpPr>
          <p:cNvPr id="3" name="Slide Number Placeholder 2"/>
          <p:cNvSpPr>
            <a:spLocks noGrp="1"/>
          </p:cNvSpPr>
          <p:nvPr>
            <p:ph type="sldNum" sz="quarter" idx="12"/>
          </p:nvPr>
        </p:nvSpPr>
        <p:spPr/>
        <p:txBody>
          <a:bodyPr/>
          <a:lstStyle/>
          <a:p>
            <a:fld id="{65BC548A-E4A9-4ADF-9DB5-D804F88ACDF3}" type="slidenum">
              <a:rPr lang="en-US" smtClean="0"/>
              <a:t>53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5909310"/>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There may be liquefaction of the </a:t>
            </a:r>
            <a:r>
              <a:rPr lang="en-US" sz="2800" dirty="0" err="1" smtClean="0"/>
              <a:t>casseous</a:t>
            </a:r>
            <a:r>
              <a:rPr lang="en-US" sz="2800" dirty="0" smtClean="0"/>
              <a:t> material resulting in the formation of a TB abscess.</a:t>
            </a:r>
          </a:p>
          <a:p>
            <a:pPr marL="347663" indent="-347663" algn="just">
              <a:lnSpc>
                <a:spcPct val="150000"/>
              </a:lnSpc>
              <a:buFont typeface="Wingdings" pitchFamily="2" charset="2"/>
              <a:buChar char="v"/>
            </a:pPr>
            <a:r>
              <a:rPr lang="en-US" sz="2800" dirty="0" smtClean="0"/>
              <a:t>The size of cerebral </a:t>
            </a:r>
            <a:r>
              <a:rPr lang="en-US" sz="2800" dirty="0" err="1" smtClean="0"/>
              <a:t>tuberculomas</a:t>
            </a:r>
            <a:r>
              <a:rPr lang="en-US" sz="2800" dirty="0" smtClean="0"/>
              <a:t> are highly variable, usually varying from a few cm to 3-4cm.</a:t>
            </a:r>
          </a:p>
          <a:p>
            <a:pPr marL="347663" indent="-347663" algn="just">
              <a:lnSpc>
                <a:spcPct val="150000"/>
              </a:lnSpc>
              <a:buFont typeface="Wingdings" pitchFamily="2" charset="2"/>
              <a:buChar char="v"/>
            </a:pPr>
            <a:r>
              <a:rPr lang="en-US" sz="2800" dirty="0" smtClean="0"/>
              <a:t>Intracranial </a:t>
            </a:r>
            <a:r>
              <a:rPr lang="en-US" sz="2800" dirty="0" err="1" smtClean="0"/>
              <a:t>tuberculomas</a:t>
            </a:r>
            <a:r>
              <a:rPr lang="en-US" sz="2800" dirty="0" smtClean="0"/>
              <a:t> in patients under 20yrs are usually infra </a:t>
            </a:r>
            <a:r>
              <a:rPr lang="en-US" sz="2800" dirty="0" err="1" smtClean="0"/>
              <a:t>tentorial</a:t>
            </a:r>
            <a:r>
              <a:rPr lang="en-US" sz="2800" dirty="0" smtClean="0"/>
              <a:t>, but </a:t>
            </a:r>
            <a:r>
              <a:rPr lang="en-US" sz="2800" dirty="0" err="1" smtClean="0"/>
              <a:t>suprtatentorial</a:t>
            </a:r>
            <a:r>
              <a:rPr lang="en-US" sz="2800" dirty="0" smtClean="0"/>
              <a:t> lesions predominate in adults.</a:t>
            </a:r>
          </a:p>
          <a:p>
            <a:pPr marL="347663" indent="-347663" algn="just">
              <a:lnSpc>
                <a:spcPct val="150000"/>
              </a:lnSpc>
              <a:buFont typeface="Wingdings" pitchFamily="2" charset="2"/>
              <a:buChar char="v"/>
            </a:pPr>
            <a:r>
              <a:rPr lang="en-US" sz="2800" dirty="0" smtClean="0"/>
              <a:t>Solitary </a:t>
            </a:r>
            <a:r>
              <a:rPr lang="en-US" sz="2800" dirty="0" err="1" smtClean="0"/>
              <a:t>tuberculomas</a:t>
            </a:r>
            <a:r>
              <a:rPr lang="en-US" sz="2800" dirty="0" smtClean="0"/>
              <a:t> are common than multiple lesions.</a:t>
            </a:r>
          </a:p>
        </p:txBody>
      </p:sp>
      <p:sp>
        <p:nvSpPr>
          <p:cNvPr id="3" name="Slide Number Placeholder 2"/>
          <p:cNvSpPr>
            <a:spLocks noGrp="1"/>
          </p:cNvSpPr>
          <p:nvPr>
            <p:ph type="sldNum" sz="quarter" idx="12"/>
          </p:nvPr>
        </p:nvSpPr>
        <p:spPr/>
        <p:txBody>
          <a:bodyPr/>
          <a:lstStyle/>
          <a:p>
            <a:fld id="{65BC548A-E4A9-4ADF-9DB5-D804F88ACDF3}" type="slidenum">
              <a:rPr lang="en-US" smtClean="0"/>
              <a:t>54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6278642"/>
          </a:xfrm>
          <a:prstGeom prst="rect">
            <a:avLst/>
          </a:prstGeom>
          <a:noFill/>
        </p:spPr>
        <p:txBody>
          <a:bodyPr wrap="square" rtlCol="0">
            <a:spAutoFit/>
          </a:bodyPr>
          <a:lstStyle/>
          <a:p>
            <a:pPr marL="347663" indent="-347663" algn="ctr">
              <a:lnSpc>
                <a:spcPct val="150000"/>
              </a:lnSpc>
            </a:pPr>
            <a:r>
              <a:rPr lang="en-US" sz="4400" b="1" dirty="0" smtClean="0"/>
              <a:t>DIAGNOSIS</a:t>
            </a:r>
          </a:p>
          <a:p>
            <a:pPr marL="347663" indent="-347663" algn="just">
              <a:lnSpc>
                <a:spcPct val="150000"/>
              </a:lnSpc>
              <a:buFont typeface="Wingdings" pitchFamily="2" charset="2"/>
              <a:buChar char="v"/>
            </a:pPr>
            <a:r>
              <a:rPr lang="en-US" sz="2800" dirty="0" smtClean="0"/>
              <a:t> CT and MRI </a:t>
            </a:r>
          </a:p>
          <a:p>
            <a:pPr marL="347663" indent="-347663" algn="just">
              <a:lnSpc>
                <a:spcPct val="150000"/>
              </a:lnSpc>
              <a:buFont typeface="Wingdings" pitchFamily="2" charset="2"/>
              <a:buChar char="v"/>
            </a:pPr>
            <a:r>
              <a:rPr lang="en-US" sz="2800" dirty="0" smtClean="0"/>
              <a:t>The characteristic CT and MRI finding is a nodular enhancing lesion with a central </a:t>
            </a:r>
            <a:r>
              <a:rPr lang="en-US" sz="2800" dirty="0" err="1" smtClean="0"/>
              <a:t>hypointensity</a:t>
            </a:r>
            <a:r>
              <a:rPr lang="en-US" sz="2800" dirty="0" smtClean="0"/>
              <a:t>.</a:t>
            </a:r>
          </a:p>
          <a:p>
            <a:pPr marL="347663" indent="-347663" algn="just">
              <a:lnSpc>
                <a:spcPct val="150000"/>
              </a:lnSpc>
              <a:buFont typeface="Wingdings" pitchFamily="2" charset="2"/>
              <a:buChar char="v"/>
            </a:pPr>
            <a:r>
              <a:rPr lang="en-US" sz="2800" dirty="0" smtClean="0"/>
              <a:t>The pattern of enhancement can be quite variable, homogenous, patchy, serpentine and ring enhancement, have all been observed.</a:t>
            </a:r>
          </a:p>
          <a:p>
            <a:pPr marL="347663" indent="-347663" algn="just">
              <a:lnSpc>
                <a:spcPct val="150000"/>
              </a:lnSpc>
              <a:buFont typeface="Wingdings" pitchFamily="2" charset="2"/>
              <a:buChar char="v"/>
            </a:pPr>
            <a:r>
              <a:rPr lang="en-US" sz="2800" dirty="0" smtClean="0"/>
              <a:t>Unless treated with steroids, edema will be almost always present and can be quite marked.</a:t>
            </a:r>
          </a:p>
        </p:txBody>
      </p:sp>
      <p:sp>
        <p:nvSpPr>
          <p:cNvPr id="3" name="Slide Number Placeholder 2"/>
          <p:cNvSpPr>
            <a:spLocks noGrp="1"/>
          </p:cNvSpPr>
          <p:nvPr>
            <p:ph type="sldNum" sz="quarter" idx="12"/>
          </p:nvPr>
        </p:nvSpPr>
        <p:spPr/>
        <p:txBody>
          <a:bodyPr/>
          <a:lstStyle/>
          <a:p>
            <a:fld id="{65BC548A-E4A9-4ADF-9DB5-D804F88ACDF3}" type="slidenum">
              <a:rPr lang="en-US" smtClean="0"/>
              <a:t>55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Joel3\d\tuberculoma brain showing ring enhancement kesion on left paraetal lobe.jpg"/>
          <p:cNvPicPr>
            <a:picLocks noChangeAspect="1" noChangeArrowheads="1"/>
          </p:cNvPicPr>
          <p:nvPr/>
        </p:nvPicPr>
        <p:blipFill>
          <a:blip r:embed="rId2"/>
          <a:srcRect/>
          <a:stretch>
            <a:fillRect/>
          </a:stretch>
        </p:blipFill>
        <p:spPr bwMode="auto">
          <a:xfrm>
            <a:off x="2286000" y="457200"/>
            <a:ext cx="4326467" cy="5334000"/>
          </a:xfrm>
          <a:prstGeom prst="rect">
            <a:avLst/>
          </a:prstGeom>
          <a:noFill/>
        </p:spPr>
      </p:pic>
      <p:sp>
        <p:nvSpPr>
          <p:cNvPr id="5" name="TextBox 4"/>
          <p:cNvSpPr txBox="1"/>
          <p:nvPr/>
        </p:nvSpPr>
        <p:spPr>
          <a:xfrm>
            <a:off x="483168" y="6096000"/>
            <a:ext cx="8660832" cy="369332"/>
          </a:xfrm>
          <a:prstGeom prst="rect">
            <a:avLst/>
          </a:prstGeom>
          <a:noFill/>
        </p:spPr>
        <p:txBody>
          <a:bodyPr wrap="none" rtlCol="0">
            <a:spAutoFit/>
          </a:bodyPr>
          <a:lstStyle/>
          <a:p>
            <a:r>
              <a:rPr lang="en-US" b="1" dirty="0" smtClean="0"/>
              <a:t>TUBERCULOMA BRAIN SHOWING RING ENHANCEMENT KESION ON LEFT PARAETAL LOBE</a:t>
            </a:r>
            <a:endParaRPr lang="en-US" b="1" dirty="0"/>
          </a:p>
        </p:txBody>
      </p:sp>
      <p:sp>
        <p:nvSpPr>
          <p:cNvPr id="6" name="Slide Number Placeholder 5"/>
          <p:cNvSpPr>
            <a:spLocks noGrp="1"/>
          </p:cNvSpPr>
          <p:nvPr>
            <p:ph type="sldNum" sz="quarter" idx="12"/>
          </p:nvPr>
        </p:nvSpPr>
        <p:spPr/>
        <p:txBody>
          <a:bodyPr/>
          <a:lstStyle/>
          <a:p>
            <a:fld id="{65BC548A-E4A9-4ADF-9DB5-D804F88ACDF3}" type="slidenum">
              <a:rPr lang="en-US" smtClean="0"/>
              <a:t>56</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4247317"/>
          </a:xfrm>
          <a:prstGeom prst="rect">
            <a:avLst/>
          </a:prstGeom>
          <a:noFill/>
        </p:spPr>
        <p:txBody>
          <a:bodyPr wrap="square" rtlCol="0">
            <a:spAutoFit/>
          </a:bodyPr>
          <a:lstStyle/>
          <a:p>
            <a:pPr marL="347663" indent="-347663" algn="ctr">
              <a:lnSpc>
                <a:spcPct val="150000"/>
              </a:lnSpc>
            </a:pPr>
            <a:endParaRPr lang="en-US" sz="2800" dirty="0" smtClean="0"/>
          </a:p>
          <a:p>
            <a:pPr marL="347663" indent="-347663" algn="ctr">
              <a:lnSpc>
                <a:spcPct val="150000"/>
              </a:lnSpc>
            </a:pPr>
            <a:endParaRPr lang="en-US" sz="2800" dirty="0"/>
          </a:p>
          <a:p>
            <a:pPr marL="347663" indent="-347663" algn="ctr">
              <a:lnSpc>
                <a:spcPct val="150000"/>
              </a:lnSpc>
            </a:pPr>
            <a:r>
              <a:rPr lang="en-US" sz="4000" b="1" dirty="0" smtClean="0"/>
              <a:t>DIFFERENTIAL DIAGNOSIS</a:t>
            </a:r>
          </a:p>
          <a:p>
            <a:pPr marL="347663" indent="-347663" algn="just">
              <a:lnSpc>
                <a:spcPct val="150000"/>
              </a:lnSpc>
              <a:buFont typeface="Wingdings" pitchFamily="2" charset="2"/>
              <a:buChar char="v"/>
            </a:pPr>
            <a:r>
              <a:rPr lang="en-US" sz="2800" dirty="0" smtClean="0"/>
              <a:t>But this CT findings are nonspecific and may stimulate the appearance of </a:t>
            </a:r>
            <a:r>
              <a:rPr lang="en-US" sz="2800" dirty="0" err="1" smtClean="0"/>
              <a:t>gliomas</a:t>
            </a:r>
            <a:r>
              <a:rPr lang="en-US" sz="2800" dirty="0" smtClean="0"/>
              <a:t>, metastasis, abscess, </a:t>
            </a:r>
            <a:r>
              <a:rPr lang="en-US" sz="2800" dirty="0" err="1" smtClean="0"/>
              <a:t>cysticercosis</a:t>
            </a:r>
            <a:r>
              <a:rPr lang="en-US" sz="2800" dirty="0" smtClean="0"/>
              <a:t>, and fungal </a:t>
            </a:r>
            <a:r>
              <a:rPr lang="en-US" sz="2800" dirty="0" err="1" smtClean="0"/>
              <a:t>granulomas</a:t>
            </a:r>
            <a:r>
              <a:rPr lang="en-US" sz="2800" dirty="0" smtClean="0"/>
              <a:t>.</a:t>
            </a:r>
          </a:p>
        </p:txBody>
      </p:sp>
      <p:sp>
        <p:nvSpPr>
          <p:cNvPr id="3" name="Slide Number Placeholder 2"/>
          <p:cNvSpPr>
            <a:spLocks noGrp="1"/>
          </p:cNvSpPr>
          <p:nvPr>
            <p:ph type="sldNum" sz="quarter" idx="12"/>
          </p:nvPr>
        </p:nvSpPr>
        <p:spPr/>
        <p:txBody>
          <a:bodyPr/>
          <a:lstStyle/>
          <a:p>
            <a:fld id="{65BC548A-E4A9-4ADF-9DB5-D804F88ACDF3}" type="slidenum">
              <a:rPr lang="en-US" smtClean="0"/>
              <a:t>57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6832640"/>
          </a:xfrm>
          <a:prstGeom prst="rect">
            <a:avLst/>
          </a:prstGeom>
          <a:noFill/>
        </p:spPr>
        <p:txBody>
          <a:bodyPr wrap="square" rtlCol="0">
            <a:spAutoFit/>
          </a:bodyPr>
          <a:lstStyle/>
          <a:p>
            <a:pPr marL="347663" indent="-347663" algn="ctr">
              <a:lnSpc>
                <a:spcPct val="150000"/>
              </a:lnSpc>
            </a:pPr>
            <a:r>
              <a:rPr lang="en-US" sz="4000" b="1" dirty="0" smtClean="0"/>
              <a:t>MANAGEMENT</a:t>
            </a:r>
          </a:p>
          <a:p>
            <a:pPr marL="347663" indent="-347663" algn="just">
              <a:lnSpc>
                <a:spcPct val="150000"/>
              </a:lnSpc>
              <a:buFont typeface="Wingdings" pitchFamily="2" charset="2"/>
              <a:buChar char="v"/>
            </a:pPr>
            <a:r>
              <a:rPr lang="en-US" sz="2800" dirty="0" smtClean="0"/>
              <a:t>In the past management of </a:t>
            </a:r>
            <a:r>
              <a:rPr lang="en-US" sz="2800" dirty="0" err="1" smtClean="0"/>
              <a:t>tuberculomas</a:t>
            </a:r>
            <a:r>
              <a:rPr lang="en-US" sz="2800" dirty="0" smtClean="0"/>
              <a:t> was mainly surgical.</a:t>
            </a:r>
          </a:p>
          <a:p>
            <a:pPr marL="347663" indent="-347663" algn="just">
              <a:lnSpc>
                <a:spcPct val="150000"/>
              </a:lnSpc>
              <a:buFont typeface="Wingdings" pitchFamily="2" charset="2"/>
              <a:buChar char="v"/>
            </a:pPr>
            <a:r>
              <a:rPr lang="en-US" sz="2800" dirty="0" smtClean="0"/>
              <a:t>With the availability of CT and MRI a trial of ATT without pathological confirmation can be tried.</a:t>
            </a:r>
          </a:p>
          <a:p>
            <a:pPr marL="347663" indent="-347663" algn="just">
              <a:lnSpc>
                <a:spcPct val="150000"/>
              </a:lnSpc>
              <a:buFont typeface="Wingdings" pitchFamily="2" charset="2"/>
              <a:buChar char="v"/>
            </a:pPr>
            <a:r>
              <a:rPr lang="en-US" sz="2800" dirty="0" smtClean="0"/>
              <a:t>A CT guided excision biopsy is advised for lesions larger than 2cm in size, as these lesions have a varied </a:t>
            </a:r>
            <a:r>
              <a:rPr lang="en-US" sz="2800" dirty="0" err="1" smtClean="0"/>
              <a:t>aetiology</a:t>
            </a:r>
            <a:r>
              <a:rPr lang="en-US" sz="2800" dirty="0" smtClean="0"/>
              <a:t>.</a:t>
            </a:r>
          </a:p>
          <a:p>
            <a:pPr marL="347663" indent="-347663" algn="just">
              <a:lnSpc>
                <a:spcPct val="150000"/>
              </a:lnSpc>
              <a:buFont typeface="Wingdings" pitchFamily="2" charset="2"/>
              <a:buChar char="v"/>
            </a:pPr>
            <a:r>
              <a:rPr lang="en-US" sz="2800" dirty="0" smtClean="0"/>
              <a:t>Corticosteroids are </a:t>
            </a:r>
            <a:r>
              <a:rPr lang="en-US" sz="2800" dirty="0" err="1" smtClean="0"/>
              <a:t>helpfull</a:t>
            </a:r>
            <a:r>
              <a:rPr lang="en-US" sz="2800" dirty="0" smtClean="0"/>
              <a:t> in selected patients who have cerebral edema and are symptomatic.</a:t>
            </a:r>
          </a:p>
        </p:txBody>
      </p:sp>
      <p:sp>
        <p:nvSpPr>
          <p:cNvPr id="3" name="Slide Number Placeholder 2"/>
          <p:cNvSpPr>
            <a:spLocks noGrp="1"/>
          </p:cNvSpPr>
          <p:nvPr>
            <p:ph type="sldNum" sz="quarter" idx="12"/>
          </p:nvPr>
        </p:nvSpPr>
        <p:spPr/>
        <p:txBody>
          <a:bodyPr/>
          <a:lstStyle/>
          <a:p>
            <a:fld id="{65BC548A-E4A9-4ADF-9DB5-D804F88ACDF3}" type="slidenum">
              <a:rPr lang="en-US" smtClean="0"/>
              <a:t>58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3970318"/>
          </a:xfrm>
          <a:prstGeom prst="rect">
            <a:avLst/>
          </a:prstGeom>
          <a:noFill/>
        </p:spPr>
        <p:txBody>
          <a:bodyPr wrap="square" rtlCol="0">
            <a:spAutoFit/>
          </a:bodyPr>
          <a:lstStyle/>
          <a:p>
            <a:pPr marL="347663" indent="-347663" algn="just">
              <a:lnSpc>
                <a:spcPct val="150000"/>
              </a:lnSpc>
            </a:pPr>
            <a:endParaRPr lang="en-US" sz="2800" dirty="0" smtClean="0"/>
          </a:p>
          <a:p>
            <a:pPr marL="347663" indent="-347663" algn="just">
              <a:lnSpc>
                <a:spcPct val="150000"/>
              </a:lnSpc>
              <a:buFont typeface="Wingdings" pitchFamily="2" charset="2"/>
              <a:buChar char="v"/>
            </a:pPr>
            <a:r>
              <a:rPr lang="en-US" sz="2800" dirty="0" err="1" smtClean="0"/>
              <a:t>Tuberculomas</a:t>
            </a:r>
            <a:r>
              <a:rPr lang="en-US" sz="2800" dirty="0" smtClean="0"/>
              <a:t> begin to decrease in size within the first 2months of ATT.</a:t>
            </a:r>
          </a:p>
          <a:p>
            <a:pPr marL="347663" indent="-347663" algn="just">
              <a:lnSpc>
                <a:spcPct val="150000"/>
              </a:lnSpc>
              <a:buFont typeface="Wingdings" pitchFamily="2" charset="2"/>
              <a:buChar char="v"/>
            </a:pPr>
            <a:r>
              <a:rPr lang="en-US" sz="2800" dirty="0" smtClean="0"/>
              <a:t>Paradoxical enlargement of intracranial </a:t>
            </a:r>
            <a:r>
              <a:rPr lang="en-US" sz="2800" dirty="0" err="1" smtClean="0"/>
              <a:t>tuberculomas</a:t>
            </a:r>
            <a:r>
              <a:rPr lang="en-US" sz="2800" dirty="0" smtClean="0"/>
              <a:t> during ATT for neural or extra-neural TB has also been observed (is thought to have an immunologic basis).</a:t>
            </a:r>
          </a:p>
        </p:txBody>
      </p:sp>
      <p:sp>
        <p:nvSpPr>
          <p:cNvPr id="3" name="Slide Number Placeholder 2"/>
          <p:cNvSpPr>
            <a:spLocks noGrp="1"/>
          </p:cNvSpPr>
          <p:nvPr>
            <p:ph type="sldNum" sz="quarter" idx="12"/>
          </p:nvPr>
        </p:nvSpPr>
        <p:spPr/>
        <p:txBody>
          <a:bodyPr/>
          <a:lstStyle/>
          <a:p>
            <a:fld id="{65BC548A-E4A9-4ADF-9DB5-D804F88ACDF3}" type="slidenum">
              <a:rPr lang="en-US" smtClean="0"/>
              <a:t>59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82000" cy="5447645"/>
          </a:xfrm>
          <a:prstGeom prst="rect">
            <a:avLst/>
          </a:prstGeom>
          <a:noFill/>
        </p:spPr>
        <p:txBody>
          <a:bodyPr wrap="square" rtlCol="0">
            <a:spAutoFit/>
          </a:bodyPr>
          <a:lstStyle/>
          <a:p>
            <a:pPr algn="ctr">
              <a:lnSpc>
                <a:spcPct val="150000"/>
              </a:lnSpc>
            </a:pPr>
            <a:r>
              <a:rPr lang="en-IN" sz="3600" b="1" dirty="0"/>
              <a:t>PATHOLOGY</a:t>
            </a:r>
            <a:endParaRPr lang="en-US" sz="3600" b="1" dirty="0"/>
          </a:p>
          <a:p>
            <a:pPr>
              <a:lnSpc>
                <a:spcPct val="150000"/>
              </a:lnSpc>
            </a:pPr>
            <a:r>
              <a:rPr lang="en-IN" sz="2800" dirty="0"/>
              <a:t>The pathology of TBM comprises of</a:t>
            </a:r>
            <a:endParaRPr lang="en-US" sz="2800" dirty="0"/>
          </a:p>
          <a:p>
            <a:pPr marL="514350" lvl="0" indent="-514350">
              <a:lnSpc>
                <a:spcPct val="150000"/>
              </a:lnSpc>
              <a:buFont typeface="+mj-lt"/>
              <a:buAutoNum type="arabicPeriod"/>
            </a:pPr>
            <a:r>
              <a:rPr lang="en-IN" sz="2800" dirty="0"/>
              <a:t>Inflammatory meningeal exudates</a:t>
            </a:r>
            <a:endParaRPr lang="en-US" sz="2800" dirty="0"/>
          </a:p>
          <a:p>
            <a:pPr marL="514350" lvl="0" indent="-514350">
              <a:lnSpc>
                <a:spcPct val="150000"/>
              </a:lnSpc>
              <a:buFont typeface="+mj-lt"/>
              <a:buAutoNum type="arabicPeriod"/>
            </a:pPr>
            <a:r>
              <a:rPr lang="en-IN" sz="2800" dirty="0"/>
              <a:t> ependymitis </a:t>
            </a:r>
            <a:endParaRPr lang="en-US" sz="2800" dirty="0"/>
          </a:p>
          <a:p>
            <a:pPr marL="514350" lvl="0" indent="-514350">
              <a:lnSpc>
                <a:spcPct val="150000"/>
              </a:lnSpc>
              <a:buFont typeface="+mj-lt"/>
              <a:buAutoNum type="arabicPeriod"/>
            </a:pPr>
            <a:r>
              <a:rPr lang="en-IN" sz="2800" dirty="0"/>
              <a:t>vasculitis </a:t>
            </a:r>
            <a:endParaRPr lang="en-US" sz="2800" dirty="0"/>
          </a:p>
          <a:p>
            <a:pPr marL="514350" lvl="0" indent="-514350">
              <a:lnSpc>
                <a:spcPct val="150000"/>
              </a:lnSpc>
              <a:buFont typeface="+mj-lt"/>
              <a:buAutoNum type="arabicPeriod"/>
            </a:pPr>
            <a:r>
              <a:rPr lang="en-IN" sz="2800" dirty="0"/>
              <a:t> encephalitis and </a:t>
            </a:r>
            <a:endParaRPr lang="en-US" sz="2800" dirty="0"/>
          </a:p>
          <a:p>
            <a:pPr marL="514350" lvl="0" indent="-514350">
              <a:lnSpc>
                <a:spcPct val="150000"/>
              </a:lnSpc>
              <a:buFont typeface="+mj-lt"/>
              <a:buAutoNum type="arabicPeriod"/>
            </a:pPr>
            <a:r>
              <a:rPr lang="en-IN" sz="2800" dirty="0"/>
              <a:t> disturbance of CSF circulation and absorption</a:t>
            </a:r>
            <a:endParaRPr lang="en-US" sz="2800" dirty="0"/>
          </a:p>
          <a:p>
            <a:pPr marL="514350" lvl="0" indent="-514350">
              <a:lnSpc>
                <a:spcPct val="150000"/>
              </a:lnSpc>
              <a:buFont typeface="+mj-lt"/>
              <a:buAutoNum type="arabicPeriod"/>
            </a:pPr>
            <a:r>
              <a:rPr lang="en-IN" sz="2800" dirty="0"/>
              <a:t>hydrocephalus</a:t>
            </a:r>
            <a:endParaRPr lang="en-US" sz="2800" dirty="0"/>
          </a:p>
        </p:txBody>
      </p:sp>
      <p:sp>
        <p:nvSpPr>
          <p:cNvPr id="3" name="Slide Number Placeholder 2"/>
          <p:cNvSpPr>
            <a:spLocks noGrp="1"/>
          </p:cNvSpPr>
          <p:nvPr>
            <p:ph type="sldNum" sz="quarter" idx="12"/>
          </p:nvPr>
        </p:nvSpPr>
        <p:spPr/>
        <p:txBody>
          <a:bodyPr/>
          <a:lstStyle/>
          <a:p>
            <a:fld id="{65BC548A-E4A9-4ADF-9DB5-D804F88ACDF3}" type="slidenum">
              <a:rPr lang="en-US" smtClean="0"/>
              <a:t>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7040"/>
            <a:ext cx="8458200" cy="6278642"/>
          </a:xfrm>
          <a:prstGeom prst="rect">
            <a:avLst/>
          </a:prstGeom>
          <a:noFill/>
        </p:spPr>
        <p:txBody>
          <a:bodyPr wrap="square" rtlCol="0">
            <a:spAutoFit/>
          </a:bodyPr>
          <a:lstStyle/>
          <a:p>
            <a:pPr marL="347663" indent="-347663" algn="ctr">
              <a:lnSpc>
                <a:spcPct val="150000"/>
              </a:lnSpc>
            </a:pPr>
            <a:endParaRPr lang="en-US" sz="3600" b="1" dirty="0" smtClean="0"/>
          </a:p>
          <a:p>
            <a:pPr marL="347663" indent="-347663" algn="ctr">
              <a:lnSpc>
                <a:spcPct val="150000"/>
              </a:lnSpc>
            </a:pPr>
            <a:r>
              <a:rPr lang="en-US" sz="3600" b="1" dirty="0" smtClean="0"/>
              <a:t>INDICATIONS OF SURGERY</a:t>
            </a:r>
          </a:p>
          <a:p>
            <a:pPr marL="347663" indent="-347663" algn="just">
              <a:lnSpc>
                <a:spcPct val="150000"/>
              </a:lnSpc>
              <a:buFont typeface="Wingdings" pitchFamily="2" charset="2"/>
              <a:buChar char="v"/>
            </a:pPr>
            <a:r>
              <a:rPr lang="en-US" sz="2800" dirty="0" smtClean="0"/>
              <a:t>Large lesions producing midline shift and severe intracranial hypertension.</a:t>
            </a:r>
          </a:p>
          <a:p>
            <a:pPr marL="347663" indent="-347663" algn="just">
              <a:lnSpc>
                <a:spcPct val="150000"/>
              </a:lnSpc>
              <a:buFont typeface="Wingdings" pitchFamily="2" charset="2"/>
              <a:buChar char="v"/>
            </a:pPr>
            <a:r>
              <a:rPr lang="en-US" sz="2800" dirty="0" smtClean="0"/>
              <a:t>Expanding lesions during ATT.</a:t>
            </a:r>
          </a:p>
          <a:p>
            <a:pPr marL="347663" indent="-347663" algn="just">
              <a:lnSpc>
                <a:spcPct val="150000"/>
              </a:lnSpc>
              <a:buFont typeface="Wingdings" pitchFamily="2" charset="2"/>
              <a:buChar char="v"/>
            </a:pPr>
            <a:r>
              <a:rPr lang="en-US" sz="2800" dirty="0" smtClean="0"/>
              <a:t>When clinical and </a:t>
            </a:r>
            <a:r>
              <a:rPr lang="en-US" sz="2800" dirty="0" err="1" smtClean="0"/>
              <a:t>neuro</a:t>
            </a:r>
            <a:r>
              <a:rPr lang="en-US" sz="2800" dirty="0" smtClean="0"/>
              <a:t>-imaging findings suggest alternate diagnosis such as </a:t>
            </a:r>
            <a:r>
              <a:rPr lang="en-US" sz="2800" dirty="0" err="1" smtClean="0"/>
              <a:t>glioma</a:t>
            </a:r>
            <a:r>
              <a:rPr lang="en-US" sz="2800" dirty="0" smtClean="0"/>
              <a:t> or metastasis.</a:t>
            </a:r>
          </a:p>
          <a:p>
            <a:pPr marL="347663" indent="-347663" algn="just">
              <a:lnSpc>
                <a:spcPct val="150000"/>
              </a:lnSpc>
              <a:buFont typeface="Wingdings" pitchFamily="2" charset="2"/>
              <a:buChar char="v"/>
            </a:pPr>
            <a:r>
              <a:rPr lang="en-US" sz="2800" dirty="0" smtClean="0"/>
              <a:t>When expected improvement is not there in clinical and CT picture during follow-up of medical treatment.</a:t>
            </a:r>
          </a:p>
        </p:txBody>
      </p:sp>
      <p:sp>
        <p:nvSpPr>
          <p:cNvPr id="3" name="Slide Number Placeholder 2"/>
          <p:cNvSpPr>
            <a:spLocks noGrp="1"/>
          </p:cNvSpPr>
          <p:nvPr>
            <p:ph type="sldNum" sz="quarter" idx="12"/>
          </p:nvPr>
        </p:nvSpPr>
        <p:spPr/>
        <p:txBody>
          <a:bodyPr/>
          <a:lstStyle/>
          <a:p>
            <a:fld id="{65BC548A-E4A9-4ADF-9DB5-D804F88ACDF3}" type="slidenum">
              <a:rPr lang="en-US" smtClean="0"/>
              <a:t>60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
            <a:ext cx="8458200" cy="6478697"/>
          </a:xfrm>
          <a:prstGeom prst="rect">
            <a:avLst/>
          </a:prstGeom>
          <a:noFill/>
        </p:spPr>
        <p:txBody>
          <a:bodyPr wrap="square" rtlCol="0">
            <a:spAutoFit/>
          </a:bodyPr>
          <a:lstStyle/>
          <a:p>
            <a:pPr marL="347663" indent="-347663" algn="ctr"/>
            <a:r>
              <a:rPr lang="en-US" sz="3200" b="1" dirty="0" smtClean="0"/>
              <a:t>SINGLE, SMALL ENHANCING BRAIN LESION (SSEL) ON CT &amp; SEIZURES</a:t>
            </a:r>
          </a:p>
          <a:p>
            <a:pPr marL="347663" indent="-347663" algn="just">
              <a:lnSpc>
                <a:spcPct val="150000"/>
              </a:lnSpc>
              <a:buFont typeface="Wingdings" pitchFamily="2" charset="2"/>
              <a:buChar char="v"/>
            </a:pPr>
            <a:r>
              <a:rPr lang="en-US" sz="2600" dirty="0" smtClean="0"/>
              <a:t>Patients with seizures, who showed ring enhancing single CT lesions, have been described almost exclusively from India.</a:t>
            </a:r>
          </a:p>
          <a:p>
            <a:pPr marL="347663" indent="-347663" algn="just">
              <a:lnSpc>
                <a:spcPct val="150000"/>
              </a:lnSpc>
              <a:buFont typeface="Wingdings" pitchFamily="2" charset="2"/>
              <a:buChar char="v"/>
            </a:pPr>
            <a:r>
              <a:rPr lang="en-US" sz="2600" dirty="0" smtClean="0"/>
              <a:t>Also known as *disappearing CT lesions*, *solitary </a:t>
            </a:r>
            <a:r>
              <a:rPr lang="en-US" sz="2600" dirty="0" err="1" smtClean="0"/>
              <a:t>microlesions</a:t>
            </a:r>
            <a:r>
              <a:rPr lang="en-US" sz="2600" dirty="0" smtClean="0"/>
              <a:t> in CT etc.</a:t>
            </a:r>
          </a:p>
          <a:p>
            <a:pPr marL="347663" indent="-347663" algn="just">
              <a:lnSpc>
                <a:spcPct val="150000"/>
              </a:lnSpc>
              <a:buFont typeface="Wingdings" pitchFamily="2" charset="2"/>
              <a:buChar char="v"/>
            </a:pPr>
            <a:r>
              <a:rPr lang="en-US" sz="2600" dirty="0" smtClean="0"/>
              <a:t>The enhancing lesion is usually less than 2cm in size, but may show considerable edema around it.</a:t>
            </a:r>
          </a:p>
          <a:p>
            <a:pPr marL="347663" indent="-347663" algn="just">
              <a:lnSpc>
                <a:spcPct val="150000"/>
              </a:lnSpc>
              <a:buFont typeface="Wingdings" pitchFamily="2" charset="2"/>
              <a:buChar char="v"/>
            </a:pPr>
            <a:r>
              <a:rPr lang="en-US" sz="2600" dirty="0" smtClean="0"/>
              <a:t>Majority of them resolve over a 6-12 week period without any specific therapy other than anticonvulsants.</a:t>
            </a:r>
          </a:p>
        </p:txBody>
      </p:sp>
      <p:sp>
        <p:nvSpPr>
          <p:cNvPr id="3" name="Slide Number Placeholder 2"/>
          <p:cNvSpPr>
            <a:spLocks noGrp="1"/>
          </p:cNvSpPr>
          <p:nvPr>
            <p:ph type="sldNum" sz="quarter" idx="12"/>
          </p:nvPr>
        </p:nvSpPr>
        <p:spPr/>
        <p:txBody>
          <a:bodyPr/>
          <a:lstStyle/>
          <a:p>
            <a:fld id="{65BC548A-E4A9-4ADF-9DB5-D804F88ACDF3}" type="slidenum">
              <a:rPr lang="en-US" smtClean="0"/>
              <a:t>61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8458200" cy="3108543"/>
          </a:xfrm>
          <a:prstGeom prst="rect">
            <a:avLst/>
          </a:prstGeom>
          <a:noFill/>
        </p:spPr>
        <p:txBody>
          <a:bodyPr wrap="square" rtlCol="0">
            <a:spAutoFit/>
          </a:bodyPr>
          <a:lstStyle/>
          <a:p>
            <a:pPr marL="347663" indent="-347663" algn="ctr"/>
            <a:r>
              <a:rPr lang="en-US" sz="4000" b="1" dirty="0" smtClean="0"/>
              <a:t>AETIOLOGY</a:t>
            </a:r>
            <a:endParaRPr lang="en-US" sz="2600" b="1" dirty="0" smtClean="0"/>
          </a:p>
          <a:p>
            <a:pPr marL="347663" indent="-347663" algn="just">
              <a:lnSpc>
                <a:spcPct val="150000"/>
              </a:lnSpc>
              <a:buFont typeface="Wingdings" pitchFamily="2" charset="2"/>
              <a:buChar char="v"/>
            </a:pPr>
            <a:r>
              <a:rPr lang="en-US" sz="2600" dirty="0" smtClean="0"/>
              <a:t>Because of the exclusive geographical distribution an infection, such as TB, focal encephalitis, </a:t>
            </a:r>
            <a:r>
              <a:rPr lang="en-US" sz="2600" dirty="0" err="1" smtClean="0"/>
              <a:t>microabscess</a:t>
            </a:r>
            <a:r>
              <a:rPr lang="en-US" sz="2600" dirty="0" smtClean="0"/>
              <a:t>, or infestation(</a:t>
            </a:r>
            <a:r>
              <a:rPr lang="en-US" sz="2600" dirty="0" err="1" smtClean="0"/>
              <a:t>cysticercosis</a:t>
            </a:r>
            <a:r>
              <a:rPr lang="en-US" sz="2600" dirty="0" smtClean="0"/>
              <a:t>) are the common </a:t>
            </a:r>
            <a:r>
              <a:rPr lang="en-US" sz="2600" dirty="0" err="1" smtClean="0"/>
              <a:t>aetiologies</a:t>
            </a:r>
            <a:r>
              <a:rPr lang="en-US" sz="2600" dirty="0" smtClean="0"/>
              <a:t>.</a:t>
            </a:r>
          </a:p>
          <a:p>
            <a:pPr marL="347663" indent="-347663" algn="just">
              <a:lnSpc>
                <a:spcPct val="150000"/>
              </a:lnSpc>
              <a:buFont typeface="Wingdings" pitchFamily="2" charset="2"/>
              <a:buChar char="v"/>
            </a:pPr>
            <a:r>
              <a:rPr lang="en-US" sz="2600" dirty="0" err="1" smtClean="0"/>
              <a:t>Cysticercosis</a:t>
            </a:r>
            <a:r>
              <a:rPr lang="en-US" sz="2600" dirty="0" smtClean="0"/>
              <a:t> is the most common cause of SSEL.</a:t>
            </a:r>
          </a:p>
        </p:txBody>
      </p:sp>
      <p:sp>
        <p:nvSpPr>
          <p:cNvPr id="3" name="Slide Number Placeholder 2"/>
          <p:cNvSpPr>
            <a:spLocks noGrp="1"/>
          </p:cNvSpPr>
          <p:nvPr>
            <p:ph type="sldNum" sz="quarter" idx="12"/>
          </p:nvPr>
        </p:nvSpPr>
        <p:spPr/>
        <p:txBody>
          <a:bodyPr/>
          <a:lstStyle/>
          <a:p>
            <a:fld id="{65BC548A-E4A9-4ADF-9DB5-D804F88ACDF3}" type="slidenum">
              <a:rPr lang="en-US" smtClean="0"/>
              <a:t>62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0490"/>
            <a:ext cx="7772400" cy="1477328"/>
          </a:xfrm>
          <a:prstGeom prst="rect">
            <a:avLst/>
          </a:prstGeom>
          <a:noFill/>
        </p:spPr>
        <p:txBody>
          <a:bodyPr wrap="square" rtlCol="0">
            <a:spAutoFit/>
          </a:bodyPr>
          <a:lstStyle/>
          <a:p>
            <a:pPr marL="347663" indent="-347663" algn="ctr">
              <a:lnSpc>
                <a:spcPct val="150000"/>
              </a:lnSpc>
            </a:pPr>
            <a:r>
              <a:rPr lang="en-US" sz="3600" b="1" dirty="0" smtClean="0"/>
              <a:t>DIAGNOSIS</a:t>
            </a:r>
          </a:p>
          <a:p>
            <a:pPr marL="347663" indent="-347663" algn="just">
              <a:lnSpc>
                <a:spcPct val="150000"/>
              </a:lnSpc>
              <a:buFont typeface="Wingdings" pitchFamily="2" charset="2"/>
              <a:buChar char="v"/>
            </a:pPr>
            <a:r>
              <a:rPr lang="en-US" sz="2400" dirty="0" smtClean="0"/>
              <a:t>A contrast enhanced CT BRAIN is a must.</a:t>
            </a:r>
          </a:p>
        </p:txBody>
      </p:sp>
      <p:pic>
        <p:nvPicPr>
          <p:cNvPr id="1025" name="Picture 1"/>
          <p:cNvPicPr>
            <a:picLocks noChangeAspect="1" noChangeArrowheads="1"/>
          </p:cNvPicPr>
          <p:nvPr/>
        </p:nvPicPr>
        <p:blipFill>
          <a:blip r:embed="rId2"/>
          <a:srcRect l="25000" t="22222" r="25000" b="28889"/>
          <a:stretch>
            <a:fillRect/>
          </a:stretch>
        </p:blipFill>
        <p:spPr bwMode="auto">
          <a:xfrm>
            <a:off x="457199" y="1828800"/>
            <a:ext cx="8312727" cy="4572000"/>
          </a:xfrm>
          <a:prstGeom prst="rect">
            <a:avLst/>
          </a:prstGeom>
          <a:noFill/>
          <a:ln w="9525">
            <a:noFill/>
            <a:miter lim="800000"/>
            <a:headEnd/>
            <a:tailEnd/>
          </a:ln>
          <a:effectLst/>
        </p:spPr>
      </p:pic>
      <p:sp>
        <p:nvSpPr>
          <p:cNvPr id="11" name="Slide Number Placeholder 10"/>
          <p:cNvSpPr>
            <a:spLocks noGrp="1"/>
          </p:cNvSpPr>
          <p:nvPr>
            <p:ph type="sldNum" sz="quarter" idx="12"/>
          </p:nvPr>
        </p:nvSpPr>
        <p:spPr/>
        <p:txBody>
          <a:bodyPr/>
          <a:lstStyle/>
          <a:p>
            <a:fld id="{65BC548A-E4A9-4ADF-9DB5-D804F88ACDF3}" type="slidenum">
              <a:rPr lang="en-US" smtClean="0"/>
              <a:t>63</a:t>
            </a:fld>
            <a:endParaRPr lang="en-US"/>
          </a:p>
        </p:txBody>
      </p:sp>
      <p:sp>
        <p:nvSpPr>
          <p:cNvPr id="12" name="Footer Placeholder 11"/>
          <p:cNvSpPr>
            <a:spLocks noGrp="1"/>
          </p:cNvSpPr>
          <p:nvPr>
            <p:ph type="ftr" sz="quarter" idx="1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458200" cy="5539978"/>
          </a:xfrm>
          <a:prstGeom prst="rect">
            <a:avLst/>
          </a:prstGeom>
          <a:noFill/>
        </p:spPr>
        <p:txBody>
          <a:bodyPr wrap="square" rtlCol="0">
            <a:spAutoFit/>
          </a:bodyPr>
          <a:lstStyle/>
          <a:p>
            <a:pPr marL="347663" indent="-347663" algn="ctr">
              <a:lnSpc>
                <a:spcPct val="150000"/>
              </a:lnSpc>
            </a:pPr>
            <a:r>
              <a:rPr lang="en-US" sz="4000" b="1" dirty="0" smtClean="0"/>
              <a:t>MANAGEMENT</a:t>
            </a:r>
          </a:p>
          <a:p>
            <a:pPr marL="347663" indent="-347663" algn="just">
              <a:lnSpc>
                <a:spcPct val="150000"/>
              </a:lnSpc>
            </a:pPr>
            <a:r>
              <a:rPr lang="en-US" sz="2800" b="1" dirty="0" smtClean="0"/>
              <a:t>FIRST VISIT</a:t>
            </a:r>
            <a:endParaRPr lang="en-US" sz="2600" b="1" dirty="0" smtClean="0"/>
          </a:p>
          <a:p>
            <a:pPr marL="347663" indent="-347663" algn="just">
              <a:lnSpc>
                <a:spcPct val="150000"/>
              </a:lnSpc>
              <a:buFont typeface="Wingdings" pitchFamily="2" charset="2"/>
              <a:buChar char="v"/>
            </a:pPr>
            <a:r>
              <a:rPr lang="en-US" sz="2800" dirty="0" smtClean="0"/>
              <a:t>After a careful neurologic and systemic evaluation, routine blood tests and chest X-ray should be done.</a:t>
            </a:r>
          </a:p>
          <a:p>
            <a:pPr marL="347663" indent="-347663" algn="just">
              <a:lnSpc>
                <a:spcPct val="150000"/>
              </a:lnSpc>
              <a:buFont typeface="Wingdings" pitchFamily="2" charset="2"/>
              <a:buChar char="v"/>
            </a:pPr>
            <a:r>
              <a:rPr lang="en-US" sz="2800" dirty="0" smtClean="0"/>
              <a:t>If a subcutaneous nodule is detected it should be biopsied.</a:t>
            </a:r>
          </a:p>
          <a:p>
            <a:pPr marL="347663" indent="-347663" algn="just">
              <a:lnSpc>
                <a:spcPct val="150000"/>
              </a:lnSpc>
              <a:buFont typeface="Wingdings" pitchFamily="2" charset="2"/>
              <a:buChar char="v"/>
            </a:pPr>
            <a:r>
              <a:rPr lang="en-US" sz="2800" dirty="0" smtClean="0"/>
              <a:t>Treatment should be started with an anti </a:t>
            </a:r>
            <a:r>
              <a:rPr lang="en-US" sz="2800" dirty="0" err="1" smtClean="0"/>
              <a:t>convulsant</a:t>
            </a:r>
            <a:r>
              <a:rPr lang="en-US" sz="2800" dirty="0" smtClean="0"/>
              <a:t> drug, usually </a:t>
            </a:r>
            <a:r>
              <a:rPr lang="en-US" sz="2800" dirty="0" err="1" smtClean="0"/>
              <a:t>phenytoin</a:t>
            </a:r>
            <a:r>
              <a:rPr lang="en-US" sz="2800" dirty="0" smtClean="0"/>
              <a:t> or </a:t>
            </a:r>
            <a:r>
              <a:rPr lang="en-US" sz="2800" dirty="0" err="1" smtClean="0"/>
              <a:t>carbamazepine</a:t>
            </a:r>
            <a:r>
              <a:rPr lang="en-US" sz="2800" dirty="0" smtClean="0"/>
              <a:t>.</a:t>
            </a:r>
          </a:p>
        </p:txBody>
      </p:sp>
      <p:sp>
        <p:nvSpPr>
          <p:cNvPr id="3" name="Slide Number Placeholder 2"/>
          <p:cNvSpPr>
            <a:spLocks noGrp="1"/>
          </p:cNvSpPr>
          <p:nvPr>
            <p:ph type="sldNum" sz="quarter" idx="12"/>
          </p:nvPr>
        </p:nvSpPr>
        <p:spPr/>
        <p:txBody>
          <a:bodyPr/>
          <a:lstStyle/>
          <a:p>
            <a:fld id="{65BC548A-E4A9-4ADF-9DB5-D804F88ACDF3}" type="slidenum">
              <a:rPr lang="en-US" smtClean="0"/>
              <a:t>64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458200" cy="5262979"/>
          </a:xfrm>
          <a:prstGeom prst="rect">
            <a:avLst/>
          </a:prstGeom>
          <a:noFill/>
        </p:spPr>
        <p:txBody>
          <a:bodyPr wrap="square" rtlCol="0">
            <a:spAutoFit/>
          </a:bodyPr>
          <a:lstStyle/>
          <a:p>
            <a:pPr marL="347663" indent="-347663" algn="just">
              <a:lnSpc>
                <a:spcPct val="150000"/>
              </a:lnSpc>
            </a:pPr>
            <a:r>
              <a:rPr lang="en-US" sz="2800" b="1" dirty="0" smtClean="0"/>
              <a:t>SECOND VISIT</a:t>
            </a:r>
          </a:p>
          <a:p>
            <a:pPr marL="347663" indent="-347663" algn="just">
              <a:lnSpc>
                <a:spcPct val="150000"/>
              </a:lnSpc>
              <a:buFont typeface="Wingdings" pitchFamily="2" charset="2"/>
              <a:buChar char="v"/>
            </a:pPr>
            <a:r>
              <a:rPr lang="en-US" sz="2800" dirty="0" smtClean="0"/>
              <a:t>If the patient is neurologically normal and seizure free, a follow up CT is done at 3months</a:t>
            </a:r>
          </a:p>
          <a:p>
            <a:pPr marL="347663" indent="-347663" algn="just">
              <a:lnSpc>
                <a:spcPct val="150000"/>
              </a:lnSpc>
              <a:buFont typeface="Wingdings" pitchFamily="2" charset="2"/>
              <a:buChar char="v"/>
            </a:pPr>
            <a:r>
              <a:rPr lang="en-US" sz="2800" dirty="0" smtClean="0"/>
              <a:t>If neurological signs or symptoms or seizures recur then a </a:t>
            </a:r>
            <a:r>
              <a:rPr lang="en-US" sz="2800" dirty="0" err="1" smtClean="0"/>
              <a:t>followup</a:t>
            </a:r>
            <a:r>
              <a:rPr lang="en-US" sz="2800" dirty="0" smtClean="0"/>
              <a:t> CT is done at 4-6weeks.</a:t>
            </a:r>
          </a:p>
          <a:p>
            <a:pPr marL="347663" indent="-347663" algn="just">
              <a:lnSpc>
                <a:spcPct val="150000"/>
              </a:lnSpc>
              <a:buFont typeface="Wingdings" pitchFamily="2" charset="2"/>
              <a:buChar char="v"/>
            </a:pPr>
            <a:r>
              <a:rPr lang="en-US" sz="2800" dirty="0" smtClean="0"/>
              <a:t>If the CT shows the lesion to be of the same or smaller size as before, the edema is less and patient is seizure free, anticonvulsant drugs are continued.</a:t>
            </a:r>
          </a:p>
        </p:txBody>
      </p:sp>
      <p:sp>
        <p:nvSpPr>
          <p:cNvPr id="3" name="Slide Number Placeholder 2"/>
          <p:cNvSpPr>
            <a:spLocks noGrp="1"/>
          </p:cNvSpPr>
          <p:nvPr>
            <p:ph type="sldNum" sz="quarter" idx="12"/>
          </p:nvPr>
        </p:nvSpPr>
        <p:spPr/>
        <p:txBody>
          <a:bodyPr/>
          <a:lstStyle/>
          <a:p>
            <a:fld id="{65BC548A-E4A9-4ADF-9DB5-D804F88ACDF3}" type="slidenum">
              <a:rPr lang="en-US" smtClean="0"/>
              <a:t>65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458200" cy="7201972"/>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If the CT shows enlargement of lesion, bit the lesion is still less than  2cm in size with no shift or ventricular compression, then </a:t>
            </a:r>
            <a:r>
              <a:rPr lang="en-US" sz="2800" dirty="0" err="1" smtClean="0"/>
              <a:t>albendazole</a:t>
            </a:r>
            <a:r>
              <a:rPr lang="en-US" sz="2800" dirty="0" smtClean="0"/>
              <a:t> is started and anticonvulsants continued.</a:t>
            </a:r>
          </a:p>
          <a:p>
            <a:pPr marL="347663" indent="-347663" algn="just">
              <a:lnSpc>
                <a:spcPct val="150000"/>
              </a:lnSpc>
              <a:buFont typeface="Wingdings" pitchFamily="2" charset="2"/>
              <a:buChar char="v"/>
            </a:pPr>
            <a:r>
              <a:rPr lang="en-US" sz="2800" dirty="0" smtClean="0"/>
              <a:t>If the CT shows lesion larger than 2cm with shift or compression of ventricles or </a:t>
            </a:r>
            <a:r>
              <a:rPr lang="en-US" sz="2800" dirty="0" err="1" smtClean="0"/>
              <a:t>gyri</a:t>
            </a:r>
            <a:r>
              <a:rPr lang="en-US" sz="2800" dirty="0" smtClean="0"/>
              <a:t>, there are 2 options</a:t>
            </a:r>
          </a:p>
          <a:p>
            <a:pPr marL="347663" indent="-347663" algn="just">
              <a:lnSpc>
                <a:spcPct val="150000"/>
              </a:lnSpc>
            </a:pPr>
            <a:r>
              <a:rPr lang="en-US" sz="2800" dirty="0" smtClean="0"/>
              <a:t>	1) Biopsy of the lesion : All biopsies should be open biopsies with stereotactic </a:t>
            </a:r>
            <a:r>
              <a:rPr lang="en-US" sz="2800" dirty="0" err="1" smtClean="0"/>
              <a:t>localisation</a:t>
            </a:r>
            <a:r>
              <a:rPr lang="en-US" sz="2800" dirty="0" smtClean="0"/>
              <a:t>, whenever feasible.</a:t>
            </a:r>
          </a:p>
          <a:p>
            <a:pPr marL="347663" indent="-347663" algn="just">
              <a:lnSpc>
                <a:spcPct val="150000"/>
              </a:lnSpc>
            </a:pPr>
            <a:r>
              <a:rPr lang="en-US" sz="2800" dirty="0" smtClean="0"/>
              <a:t>	2) Start ATT and see for the response.</a:t>
            </a:r>
          </a:p>
          <a:p>
            <a:pPr marL="347663" indent="-347663" algn="just">
              <a:lnSpc>
                <a:spcPct val="150000"/>
              </a:lnSpc>
            </a:pPr>
            <a:endParaRPr lang="en-US" sz="2800" dirty="0" smtClean="0"/>
          </a:p>
        </p:txBody>
      </p:sp>
      <p:sp>
        <p:nvSpPr>
          <p:cNvPr id="3" name="Slide Number Placeholder 2"/>
          <p:cNvSpPr>
            <a:spLocks noGrp="1"/>
          </p:cNvSpPr>
          <p:nvPr>
            <p:ph type="sldNum" sz="quarter" idx="12"/>
          </p:nvPr>
        </p:nvSpPr>
        <p:spPr/>
        <p:txBody>
          <a:bodyPr/>
          <a:lstStyle/>
          <a:p>
            <a:fld id="{65BC548A-E4A9-4ADF-9DB5-D804F88ACDF3}" type="slidenum">
              <a:rPr lang="en-US" smtClean="0"/>
              <a:t>66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458200" cy="4893647"/>
          </a:xfrm>
          <a:prstGeom prst="rect">
            <a:avLst/>
          </a:prstGeom>
          <a:noFill/>
        </p:spPr>
        <p:txBody>
          <a:bodyPr wrap="square" rtlCol="0">
            <a:spAutoFit/>
          </a:bodyPr>
          <a:lstStyle/>
          <a:p>
            <a:pPr marL="347663" indent="-347663" algn="ctr">
              <a:lnSpc>
                <a:spcPct val="150000"/>
              </a:lnSpc>
            </a:pPr>
            <a:r>
              <a:rPr lang="en-US" sz="4000" b="1" dirty="0" smtClean="0"/>
              <a:t>THIRD VISIT</a:t>
            </a:r>
          </a:p>
          <a:p>
            <a:pPr marL="347663" indent="-347663" algn="just">
              <a:lnSpc>
                <a:spcPct val="150000"/>
              </a:lnSpc>
              <a:buFont typeface="Wingdings" pitchFamily="2" charset="2"/>
              <a:buChar char="v"/>
            </a:pPr>
            <a:r>
              <a:rPr lang="en-US" sz="2800" dirty="0" smtClean="0"/>
              <a:t>Third visit is scheduled at three months after 2nd visit for patients receiving anticonvulsant drug alone and at 6-8weeks for those receiving </a:t>
            </a:r>
            <a:r>
              <a:rPr lang="en-US" sz="2800" dirty="0" err="1" smtClean="0"/>
              <a:t>albendazole</a:t>
            </a:r>
            <a:r>
              <a:rPr lang="en-US" sz="2800" dirty="0" smtClean="0"/>
              <a:t> and ATT.</a:t>
            </a:r>
          </a:p>
          <a:p>
            <a:pPr marL="347663" indent="-347663" algn="just">
              <a:lnSpc>
                <a:spcPct val="150000"/>
              </a:lnSpc>
              <a:buFont typeface="Wingdings" pitchFamily="2" charset="2"/>
              <a:buChar char="v"/>
            </a:pPr>
            <a:r>
              <a:rPr lang="en-US" sz="2800" dirty="0" smtClean="0"/>
              <a:t>If the repeat CT shows either enlargement or no change in size of lesion, a biopsy should be done to establish the diagnosis.</a:t>
            </a:r>
          </a:p>
        </p:txBody>
      </p:sp>
      <p:sp>
        <p:nvSpPr>
          <p:cNvPr id="3" name="Slide Number Placeholder 2"/>
          <p:cNvSpPr>
            <a:spLocks noGrp="1"/>
          </p:cNvSpPr>
          <p:nvPr>
            <p:ph type="sldNum" sz="quarter" idx="12"/>
          </p:nvPr>
        </p:nvSpPr>
        <p:spPr/>
        <p:txBody>
          <a:bodyPr/>
          <a:lstStyle/>
          <a:p>
            <a:fld id="{65BC548A-E4A9-4ADF-9DB5-D804F88ACDF3}" type="slidenum">
              <a:rPr lang="en-US" smtClean="0"/>
              <a:t>67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85800"/>
            <a:ext cx="8458200" cy="4616648"/>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dirty="0" smtClean="0"/>
              <a:t>Those who have responded to anticonvulsant therapy or </a:t>
            </a:r>
            <a:r>
              <a:rPr lang="en-US" sz="2800" dirty="0" err="1" smtClean="0"/>
              <a:t>albendazole</a:t>
            </a:r>
            <a:r>
              <a:rPr lang="en-US" sz="2800" dirty="0" smtClean="0"/>
              <a:t> and ATT, by a decrease in size or disappearance of the lesion should be followed-up at 3-6 monthly intervals.</a:t>
            </a:r>
          </a:p>
          <a:p>
            <a:pPr marL="347663" indent="-347663" algn="just">
              <a:lnSpc>
                <a:spcPct val="150000"/>
              </a:lnSpc>
              <a:buFont typeface="Wingdings" pitchFamily="2" charset="2"/>
              <a:buChar char="v"/>
            </a:pPr>
            <a:r>
              <a:rPr lang="en-US" sz="2800" dirty="0" smtClean="0"/>
              <a:t>Anti-</a:t>
            </a:r>
            <a:r>
              <a:rPr lang="en-US" sz="2800" dirty="0" err="1" smtClean="0"/>
              <a:t>convulsant</a:t>
            </a:r>
            <a:r>
              <a:rPr lang="en-US" sz="2800" dirty="0" smtClean="0"/>
              <a:t> drugs are continued till the time the lesion disappears, calcifies and / or if the patient remains seizure free for 1-2 yrs.</a:t>
            </a:r>
          </a:p>
        </p:txBody>
      </p:sp>
      <p:sp>
        <p:nvSpPr>
          <p:cNvPr id="3" name="Slide Number Placeholder 2"/>
          <p:cNvSpPr>
            <a:spLocks noGrp="1"/>
          </p:cNvSpPr>
          <p:nvPr>
            <p:ph type="sldNum" sz="quarter" idx="12"/>
          </p:nvPr>
        </p:nvSpPr>
        <p:spPr/>
        <p:txBody>
          <a:bodyPr/>
          <a:lstStyle/>
          <a:p>
            <a:fld id="{65BC548A-E4A9-4ADF-9DB5-D804F88ACDF3}" type="slidenum">
              <a:rPr lang="en-US" smtClean="0"/>
              <a:t>68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5816977"/>
          </a:xfrm>
          <a:prstGeom prst="rect">
            <a:avLst/>
          </a:prstGeom>
          <a:noFill/>
        </p:spPr>
        <p:txBody>
          <a:bodyPr wrap="square" rtlCol="0">
            <a:spAutoFit/>
          </a:bodyPr>
          <a:lstStyle/>
          <a:p>
            <a:pPr marL="347663" indent="-347663" algn="ctr"/>
            <a:r>
              <a:rPr lang="en-US" sz="3600" b="1" dirty="0" smtClean="0"/>
              <a:t>PROGNOSIS AND OUTCOME OF INTRA CRANIAL TB</a:t>
            </a:r>
          </a:p>
          <a:p>
            <a:pPr marL="347663" indent="-347663" algn="just">
              <a:lnSpc>
                <a:spcPct val="150000"/>
              </a:lnSpc>
              <a:buFont typeface="Wingdings" pitchFamily="2" charset="2"/>
              <a:buChar char="v"/>
            </a:pPr>
            <a:r>
              <a:rPr lang="en-US" sz="2800" dirty="0" smtClean="0"/>
              <a:t>The most important factor is early diagnosis and prompt initiation of ATT. </a:t>
            </a:r>
          </a:p>
          <a:p>
            <a:pPr marL="347663" indent="-347663" algn="just">
              <a:lnSpc>
                <a:spcPct val="150000"/>
              </a:lnSpc>
              <a:buFont typeface="Wingdings" pitchFamily="2" charset="2"/>
              <a:buChar char="v"/>
            </a:pPr>
            <a:r>
              <a:rPr lang="en-US" sz="2800" dirty="0" smtClean="0"/>
              <a:t>Other factors are </a:t>
            </a:r>
          </a:p>
          <a:p>
            <a:pPr marL="347663" indent="-347663" algn="just">
              <a:lnSpc>
                <a:spcPct val="150000"/>
              </a:lnSpc>
            </a:pPr>
            <a:r>
              <a:rPr lang="en-US" sz="3200" b="1" dirty="0" smtClean="0"/>
              <a:t>CLINICAL STAGE OF DISEASE</a:t>
            </a:r>
          </a:p>
          <a:p>
            <a:pPr marL="347663" indent="-347663" algn="just">
              <a:lnSpc>
                <a:spcPct val="150000"/>
              </a:lnSpc>
              <a:buFont typeface="Wingdings" pitchFamily="2" charset="2"/>
              <a:buChar char="v"/>
            </a:pPr>
            <a:r>
              <a:rPr lang="en-US" sz="2800" dirty="0" smtClean="0"/>
              <a:t>When ATT is started at stage1 or early stage2 disease </a:t>
            </a:r>
            <a:r>
              <a:rPr lang="en-US" sz="2800" dirty="0" err="1" smtClean="0"/>
              <a:t>curerate</a:t>
            </a:r>
            <a:r>
              <a:rPr lang="en-US" sz="2800" dirty="0" smtClean="0"/>
              <a:t> is 85-90%.</a:t>
            </a:r>
          </a:p>
          <a:p>
            <a:pPr marL="347663" indent="-347663" algn="just">
              <a:lnSpc>
                <a:spcPct val="150000"/>
              </a:lnSpc>
              <a:buFont typeface="Wingdings" pitchFamily="2" charset="2"/>
              <a:buChar char="v"/>
            </a:pPr>
            <a:r>
              <a:rPr lang="en-US" sz="2800" dirty="0" smtClean="0"/>
              <a:t>75-80% mortality is reported in stage3 and 4.</a:t>
            </a:r>
          </a:p>
        </p:txBody>
      </p:sp>
      <p:sp>
        <p:nvSpPr>
          <p:cNvPr id="3" name="Slide Number Placeholder 2"/>
          <p:cNvSpPr>
            <a:spLocks noGrp="1"/>
          </p:cNvSpPr>
          <p:nvPr>
            <p:ph type="sldNum" sz="quarter" idx="12"/>
          </p:nvPr>
        </p:nvSpPr>
        <p:spPr/>
        <p:txBody>
          <a:bodyPr/>
          <a:lstStyle/>
          <a:p>
            <a:fld id="{65BC548A-E4A9-4ADF-9DB5-D804F88ACDF3}" type="slidenum">
              <a:rPr lang="en-US" smtClean="0"/>
              <a:t>69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
            <a:ext cx="8839200" cy="6924973"/>
          </a:xfrm>
          <a:prstGeom prst="rect">
            <a:avLst/>
          </a:prstGeom>
          <a:noFill/>
        </p:spPr>
        <p:txBody>
          <a:bodyPr wrap="square" rtlCol="0">
            <a:spAutoFit/>
          </a:bodyPr>
          <a:lstStyle/>
          <a:p>
            <a:pPr algn="ctr">
              <a:lnSpc>
                <a:spcPct val="150000"/>
              </a:lnSpc>
            </a:pPr>
            <a:r>
              <a:rPr lang="en-IN" sz="3600" b="1" dirty="0"/>
              <a:t>LEPTO MENINGEAL REACTION</a:t>
            </a:r>
            <a:endParaRPr lang="en-US" sz="3600" b="1" dirty="0"/>
          </a:p>
          <a:p>
            <a:pPr marL="347663" indent="-347663">
              <a:lnSpc>
                <a:spcPct val="150000"/>
              </a:lnSpc>
              <a:buFont typeface="Wingdings" pitchFamily="2" charset="2"/>
              <a:buChar char="v"/>
            </a:pPr>
            <a:r>
              <a:rPr lang="en-IN" sz="2600" dirty="0"/>
              <a:t>Characterised by a </a:t>
            </a:r>
            <a:r>
              <a:rPr lang="en-IN" sz="2600" dirty="0" err="1"/>
              <a:t>sero</a:t>
            </a:r>
            <a:r>
              <a:rPr lang="en-IN" sz="2600" dirty="0"/>
              <a:t>-fibrinous exudates lying between the pia and arachnoid intermixed with areas of caseous necrosis.</a:t>
            </a:r>
            <a:endParaRPr lang="en-US" sz="2600" dirty="0"/>
          </a:p>
          <a:p>
            <a:pPr marL="347663" indent="-347663">
              <a:lnSpc>
                <a:spcPct val="150000"/>
              </a:lnSpc>
              <a:buFont typeface="Wingdings" pitchFamily="2" charset="2"/>
              <a:buChar char="v"/>
            </a:pPr>
            <a:r>
              <a:rPr lang="en-IN" sz="2600" dirty="0"/>
              <a:t>The cellular exudates consists predominantly of lymphocytes and plasma cells with infrequent </a:t>
            </a:r>
            <a:r>
              <a:rPr lang="en-IN" sz="2600" dirty="0" err="1"/>
              <a:t>epitheloid</a:t>
            </a:r>
            <a:r>
              <a:rPr lang="en-IN" sz="2600" dirty="0"/>
              <a:t> cells and giant cells</a:t>
            </a:r>
            <a:endParaRPr lang="en-US" sz="2600" dirty="0"/>
          </a:p>
          <a:p>
            <a:pPr marL="347663" indent="-347663">
              <a:lnSpc>
                <a:spcPct val="150000"/>
              </a:lnSpc>
              <a:buFont typeface="Wingdings" pitchFamily="2" charset="2"/>
              <a:buChar char="v"/>
            </a:pPr>
            <a:r>
              <a:rPr lang="en-IN" sz="2600" dirty="0"/>
              <a:t>Proliferative arachnoiditis may be present most marked at the base of the brain, most prominent in the area of optic chiasma</a:t>
            </a:r>
            <a:endParaRPr lang="en-US" sz="2600" dirty="0"/>
          </a:p>
          <a:p>
            <a:pPr marL="347663" indent="-347663">
              <a:lnSpc>
                <a:spcPct val="150000"/>
              </a:lnSpc>
              <a:buFont typeface="Wingdings" pitchFamily="2" charset="2"/>
              <a:buChar char="v"/>
            </a:pPr>
            <a:r>
              <a:rPr lang="en-IN" sz="2600" dirty="0"/>
              <a:t>Progressive arachnoiditis may lead on to the involvement of brain stem and  other cranial nerves</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458200" cy="5447645"/>
          </a:xfrm>
          <a:prstGeom prst="rect">
            <a:avLst/>
          </a:prstGeom>
          <a:noFill/>
        </p:spPr>
        <p:txBody>
          <a:bodyPr wrap="square" rtlCol="0">
            <a:spAutoFit/>
          </a:bodyPr>
          <a:lstStyle/>
          <a:p>
            <a:pPr marL="347663" indent="-347663" algn="just">
              <a:lnSpc>
                <a:spcPct val="150000"/>
              </a:lnSpc>
            </a:pPr>
            <a:r>
              <a:rPr lang="en-US" sz="3600" b="1" dirty="0" smtClean="0"/>
              <a:t>AGE</a:t>
            </a:r>
          </a:p>
          <a:p>
            <a:pPr marL="347663" indent="-347663" algn="just">
              <a:lnSpc>
                <a:spcPct val="150000"/>
              </a:lnSpc>
              <a:buFont typeface="Wingdings" pitchFamily="2" charset="2"/>
              <a:buChar char="v"/>
            </a:pPr>
            <a:r>
              <a:rPr lang="en-US" sz="2800" dirty="0" smtClean="0"/>
              <a:t>Extremes of age(below 3yrs and above 50yrs) have poor prognosis.</a:t>
            </a:r>
          </a:p>
          <a:p>
            <a:pPr marL="347663" indent="-347663" algn="just">
              <a:lnSpc>
                <a:spcPct val="150000"/>
              </a:lnSpc>
              <a:buFont typeface="Wingdings" pitchFamily="2" charset="2"/>
              <a:buChar char="v"/>
            </a:pPr>
            <a:r>
              <a:rPr lang="en-US" sz="2800" dirty="0" smtClean="0"/>
              <a:t>CSF parameters</a:t>
            </a:r>
          </a:p>
          <a:p>
            <a:pPr marL="347663" indent="-347663" algn="just">
              <a:lnSpc>
                <a:spcPct val="150000"/>
              </a:lnSpc>
              <a:buFont typeface="Wingdings" pitchFamily="2" charset="2"/>
              <a:buChar char="v"/>
            </a:pPr>
            <a:r>
              <a:rPr lang="en-US" sz="2800" dirty="0" smtClean="0"/>
              <a:t>The only CSF parameter that correlated with a poor outcome was high protein levels(greater than 2gm/l), as it was associated with a more advanced stage of the disease at presentation.</a:t>
            </a:r>
          </a:p>
        </p:txBody>
      </p:sp>
      <p:sp>
        <p:nvSpPr>
          <p:cNvPr id="3" name="Slide Number Placeholder 2"/>
          <p:cNvSpPr>
            <a:spLocks noGrp="1"/>
          </p:cNvSpPr>
          <p:nvPr>
            <p:ph type="sldNum" sz="quarter" idx="12"/>
          </p:nvPr>
        </p:nvSpPr>
        <p:spPr/>
        <p:txBody>
          <a:bodyPr/>
          <a:lstStyle/>
          <a:p>
            <a:fld id="{65BC548A-E4A9-4ADF-9DB5-D804F88ACDF3}" type="slidenum">
              <a:rPr lang="en-US" smtClean="0"/>
              <a:t>70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82000" cy="6093976"/>
          </a:xfrm>
          <a:prstGeom prst="rect">
            <a:avLst/>
          </a:prstGeom>
          <a:noFill/>
        </p:spPr>
        <p:txBody>
          <a:bodyPr wrap="square" rtlCol="0">
            <a:spAutoFit/>
          </a:bodyPr>
          <a:lstStyle/>
          <a:p>
            <a:pPr marL="347663" indent="-347663" algn="just">
              <a:lnSpc>
                <a:spcPct val="150000"/>
              </a:lnSpc>
            </a:pPr>
            <a:r>
              <a:rPr lang="en-US" sz="3600" b="1" dirty="0" smtClean="0"/>
              <a:t>NEURO IMAGING</a:t>
            </a:r>
            <a:endParaRPr lang="en-US" sz="4000" b="1" dirty="0" smtClean="0"/>
          </a:p>
          <a:p>
            <a:pPr marL="347663" indent="-347663" algn="just">
              <a:lnSpc>
                <a:spcPct val="150000"/>
              </a:lnSpc>
              <a:buFont typeface="Wingdings" pitchFamily="2" charset="2"/>
              <a:buChar char="v"/>
            </a:pPr>
            <a:r>
              <a:rPr lang="en-US" sz="2800" dirty="0" smtClean="0"/>
              <a:t>Patients with dense exudates in the basal cisterns and visual loss due to organized exudates over </a:t>
            </a:r>
            <a:r>
              <a:rPr lang="en-US" sz="2800" dirty="0" err="1" smtClean="0"/>
              <a:t>optico-chiasmatic</a:t>
            </a:r>
            <a:r>
              <a:rPr lang="en-US" sz="2800" dirty="0" smtClean="0"/>
              <a:t> region respond poorly to treatment.</a:t>
            </a:r>
          </a:p>
          <a:p>
            <a:pPr marL="347663" indent="-347663" algn="just">
              <a:lnSpc>
                <a:spcPct val="150000"/>
              </a:lnSpc>
              <a:buFont typeface="Wingdings" pitchFamily="2" charset="2"/>
              <a:buChar char="v"/>
            </a:pPr>
            <a:r>
              <a:rPr lang="en-US" sz="2800" dirty="0" smtClean="0"/>
              <a:t>Patients with </a:t>
            </a:r>
            <a:r>
              <a:rPr lang="en-US" sz="2800" dirty="0" err="1" smtClean="0"/>
              <a:t>diancephalic</a:t>
            </a:r>
            <a:r>
              <a:rPr lang="en-US" sz="2800" dirty="0" smtClean="0"/>
              <a:t> infarcts and angiographic evidence of narrowing of the middle cerebral or anterior cerebral arteries have higher morbidity.</a:t>
            </a:r>
          </a:p>
          <a:p>
            <a:pPr marL="347663" indent="-347663" algn="just">
              <a:lnSpc>
                <a:spcPct val="150000"/>
              </a:lnSpc>
              <a:buFont typeface="Wingdings" pitchFamily="2" charset="2"/>
              <a:buChar char="v"/>
            </a:pPr>
            <a:r>
              <a:rPr lang="en-US" sz="2800" dirty="0" err="1" smtClean="0"/>
              <a:t>Diancephalic</a:t>
            </a:r>
            <a:r>
              <a:rPr lang="en-US" sz="2800" dirty="0" smtClean="0"/>
              <a:t> infarcts give rise to SIADH which is a poor prognostic indicator.</a:t>
            </a:r>
            <a:endParaRPr lang="en-US" sz="2800" dirty="0" smtClean="0"/>
          </a:p>
        </p:txBody>
      </p:sp>
      <p:sp>
        <p:nvSpPr>
          <p:cNvPr id="3" name="Slide Number Placeholder 2"/>
          <p:cNvSpPr>
            <a:spLocks noGrp="1"/>
          </p:cNvSpPr>
          <p:nvPr>
            <p:ph type="sldNum" sz="quarter" idx="12"/>
          </p:nvPr>
        </p:nvSpPr>
        <p:spPr/>
        <p:txBody>
          <a:bodyPr/>
          <a:lstStyle/>
          <a:p>
            <a:fld id="{65BC548A-E4A9-4ADF-9DB5-D804F88ACDF3}" type="slidenum">
              <a:rPr lang="en-US" smtClean="0"/>
              <a:t>71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458200" cy="3323987"/>
          </a:xfrm>
          <a:prstGeom prst="rect">
            <a:avLst/>
          </a:prstGeom>
          <a:noFill/>
        </p:spPr>
        <p:txBody>
          <a:bodyPr wrap="square" rtlCol="0">
            <a:spAutoFit/>
          </a:bodyPr>
          <a:lstStyle/>
          <a:p>
            <a:pPr marL="347663" indent="-347663" algn="just">
              <a:lnSpc>
                <a:spcPct val="150000"/>
              </a:lnSpc>
              <a:buFont typeface="Wingdings" pitchFamily="2" charset="2"/>
              <a:buChar char="v"/>
            </a:pPr>
            <a:r>
              <a:rPr lang="en-US" sz="2800" smtClean="0"/>
              <a:t>Poor </a:t>
            </a:r>
            <a:r>
              <a:rPr lang="en-US" sz="2800" dirty="0" smtClean="0"/>
              <a:t>outcome has also been associated with raised ICT with hydrocephalus.</a:t>
            </a:r>
          </a:p>
          <a:p>
            <a:pPr marL="347663" indent="-347663" algn="just">
              <a:lnSpc>
                <a:spcPct val="150000"/>
              </a:lnSpc>
              <a:buFont typeface="Wingdings" pitchFamily="2" charset="2"/>
              <a:buChar char="v"/>
            </a:pPr>
            <a:r>
              <a:rPr lang="en-US" sz="2800" dirty="0" smtClean="0"/>
              <a:t>Infection with drug resistant MTB strains.</a:t>
            </a:r>
          </a:p>
          <a:p>
            <a:pPr marL="347663" indent="-347663" algn="just">
              <a:lnSpc>
                <a:spcPct val="150000"/>
              </a:lnSpc>
              <a:buFont typeface="Wingdings" pitchFamily="2" charset="2"/>
              <a:buChar char="v"/>
            </a:pPr>
            <a:r>
              <a:rPr lang="en-US" sz="2800" dirty="0" smtClean="0"/>
              <a:t>Children who haven’t received BCG vaccination.</a:t>
            </a:r>
          </a:p>
          <a:p>
            <a:pPr marL="347663" indent="-347663" algn="just">
              <a:lnSpc>
                <a:spcPct val="150000"/>
              </a:lnSpc>
              <a:buFont typeface="Wingdings" pitchFamily="2" charset="2"/>
              <a:buChar char="v"/>
            </a:pPr>
            <a:r>
              <a:rPr lang="en-US" sz="2800" dirty="0" smtClean="0"/>
              <a:t>In HIV patients with CD4 counts less than 200.</a:t>
            </a:r>
          </a:p>
        </p:txBody>
      </p:sp>
      <p:sp>
        <p:nvSpPr>
          <p:cNvPr id="3" name="Slide Number Placeholder 2"/>
          <p:cNvSpPr>
            <a:spLocks noGrp="1"/>
          </p:cNvSpPr>
          <p:nvPr>
            <p:ph type="sldNum" sz="quarter" idx="12"/>
          </p:nvPr>
        </p:nvSpPr>
        <p:spPr/>
        <p:txBody>
          <a:bodyPr/>
          <a:lstStyle/>
          <a:p>
            <a:fld id="{65BC548A-E4A9-4ADF-9DB5-D804F88ACDF3}" type="slidenum">
              <a:rPr lang="en-US" smtClean="0"/>
              <a:t>72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458200" cy="5127173"/>
          </a:xfrm>
          <a:prstGeom prst="rect">
            <a:avLst/>
          </a:prstGeom>
          <a:noFill/>
        </p:spPr>
        <p:txBody>
          <a:bodyPr wrap="square" rtlCol="0">
            <a:spAutoFit/>
          </a:bodyPr>
          <a:lstStyle/>
          <a:p>
            <a:pPr marL="347663" indent="-347663" algn="just">
              <a:lnSpc>
                <a:spcPct val="150000"/>
              </a:lnSpc>
            </a:pPr>
            <a:endParaRPr lang="en-US" sz="11500" b="1" dirty="0" smtClean="0"/>
          </a:p>
          <a:p>
            <a:pPr marL="347663" indent="-347663" algn="just">
              <a:lnSpc>
                <a:spcPct val="150000"/>
              </a:lnSpc>
            </a:pPr>
            <a:r>
              <a:rPr lang="en-US" sz="11500" b="1" dirty="0" smtClean="0"/>
              <a:t>Thanks…</a:t>
            </a:r>
            <a:endParaRPr lang="en-US" sz="2800" b="1" dirty="0" smtClean="0"/>
          </a:p>
        </p:txBody>
      </p:sp>
      <p:sp>
        <p:nvSpPr>
          <p:cNvPr id="3" name="Slide Number Placeholder 2"/>
          <p:cNvSpPr>
            <a:spLocks noGrp="1"/>
          </p:cNvSpPr>
          <p:nvPr>
            <p:ph type="sldNum" sz="quarter" idx="12"/>
          </p:nvPr>
        </p:nvSpPr>
        <p:spPr/>
        <p:txBody>
          <a:bodyPr/>
          <a:lstStyle/>
          <a:p>
            <a:fld id="{65BC548A-E4A9-4ADF-9DB5-D804F88ACDF3}" type="slidenum">
              <a:rPr lang="en-US" smtClean="0"/>
              <a:t>73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4524315"/>
          </a:xfrm>
          <a:prstGeom prst="rect">
            <a:avLst/>
          </a:prstGeom>
          <a:noFill/>
        </p:spPr>
        <p:txBody>
          <a:bodyPr wrap="square" rtlCol="0">
            <a:spAutoFit/>
          </a:bodyPr>
          <a:lstStyle/>
          <a:p>
            <a:pPr algn="ctr">
              <a:lnSpc>
                <a:spcPct val="150000"/>
              </a:lnSpc>
            </a:pPr>
            <a:r>
              <a:rPr lang="en-IN" sz="3600" b="1" dirty="0"/>
              <a:t>VASCULITIS</a:t>
            </a:r>
            <a:endParaRPr lang="en-US" sz="3600" b="1" dirty="0"/>
          </a:p>
          <a:p>
            <a:pPr marL="347663" indent="-347663" algn="just">
              <a:lnSpc>
                <a:spcPct val="150000"/>
              </a:lnSpc>
              <a:buFont typeface="Wingdings" pitchFamily="2" charset="2"/>
              <a:buChar char="v"/>
            </a:pPr>
            <a:r>
              <a:rPr lang="en-IN" sz="2600" dirty="0"/>
              <a:t>Terminal portion of Internal carotid artery and proximal Middle cerebral artery  in the sylvian fissure are the vessels most frequently involved showing inflammation, spasm, constriction, and thrombosis.</a:t>
            </a:r>
            <a:endParaRPr lang="en-US" sz="2600" dirty="0"/>
          </a:p>
          <a:p>
            <a:pPr marL="347663" indent="-347663">
              <a:lnSpc>
                <a:spcPct val="150000"/>
              </a:lnSpc>
              <a:buFont typeface="Wingdings" pitchFamily="2" charset="2"/>
              <a:buChar char="v"/>
            </a:pPr>
            <a:r>
              <a:rPr lang="en-IN" sz="2600" dirty="0"/>
              <a:t>Majority of infarcts occur in the territory of middle cerebral artery.</a:t>
            </a:r>
            <a:endParaRPr lang="en-US" sz="2600" dirty="0"/>
          </a:p>
        </p:txBody>
      </p:sp>
      <p:sp>
        <p:nvSpPr>
          <p:cNvPr id="3" name="Slide Number Placeholder 2"/>
          <p:cNvSpPr>
            <a:spLocks noGrp="1"/>
          </p:cNvSpPr>
          <p:nvPr>
            <p:ph type="sldNum" sz="quarter" idx="12"/>
          </p:nvPr>
        </p:nvSpPr>
        <p:spPr/>
        <p:txBody>
          <a:bodyPr/>
          <a:lstStyle/>
          <a:p>
            <a:fld id="{65BC548A-E4A9-4ADF-9DB5-D804F88ACDF3}" type="slidenum">
              <a:rPr lang="en-US" smtClean="0"/>
              <a:t>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8458200" cy="3600986"/>
          </a:xfrm>
          <a:prstGeom prst="rect">
            <a:avLst/>
          </a:prstGeom>
          <a:noFill/>
        </p:spPr>
        <p:txBody>
          <a:bodyPr wrap="square" rtlCol="0">
            <a:spAutoFit/>
          </a:bodyPr>
          <a:lstStyle/>
          <a:p>
            <a:pPr algn="ctr">
              <a:lnSpc>
                <a:spcPct val="150000"/>
              </a:lnSpc>
            </a:pPr>
            <a:r>
              <a:rPr lang="en-IN" sz="4000" b="1" dirty="0"/>
              <a:t>ENCEPHALITIS</a:t>
            </a:r>
            <a:endParaRPr lang="en-US" sz="4000" b="1" dirty="0"/>
          </a:p>
          <a:p>
            <a:pPr algn="just">
              <a:lnSpc>
                <a:spcPct val="150000"/>
              </a:lnSpc>
            </a:pPr>
            <a:r>
              <a:rPr lang="en-IN" sz="2800" dirty="0" smtClean="0"/>
              <a:t>	The </a:t>
            </a:r>
            <a:r>
              <a:rPr lang="en-IN" sz="2800" dirty="0"/>
              <a:t>brain parenchyma immediately underlying the meningeal exudates as well as the sub-ependymal region shows a variable degree of </a:t>
            </a:r>
            <a:r>
              <a:rPr lang="en-IN" sz="2800" dirty="0" err="1"/>
              <a:t>edema</a:t>
            </a:r>
            <a:r>
              <a:rPr lang="en-IN" sz="2800" dirty="0"/>
              <a:t>, perivascular inflammation and microglial reaction</a:t>
            </a:r>
            <a:endParaRPr lang="en-US" sz="2800" dirty="0"/>
          </a:p>
        </p:txBody>
      </p:sp>
      <p:sp>
        <p:nvSpPr>
          <p:cNvPr id="3" name="Slide Number Placeholder 2"/>
          <p:cNvSpPr>
            <a:spLocks noGrp="1"/>
          </p:cNvSpPr>
          <p:nvPr>
            <p:ph type="sldNum" sz="quarter" idx="12"/>
          </p:nvPr>
        </p:nvSpPr>
        <p:spPr/>
        <p:txBody>
          <a:bodyPr/>
          <a:lstStyle/>
          <a:p>
            <a:fld id="{65BC548A-E4A9-4ADF-9DB5-D804F88ACDF3}"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3357</Words>
  <Application>Microsoft Office PowerPoint</Application>
  <PresentationFormat>On-screen Show (4:3)</PresentationFormat>
  <Paragraphs>388</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dc:creator>
  <cp:lastModifiedBy>Mani</cp:lastModifiedBy>
  <cp:revision>55</cp:revision>
  <dcterms:created xsi:type="dcterms:W3CDTF">2013-10-18T11:47:01Z</dcterms:created>
  <dcterms:modified xsi:type="dcterms:W3CDTF">2013-10-18T13:27:02Z</dcterms:modified>
</cp:coreProperties>
</file>