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40" r:id="rId2"/>
    <p:sldId id="344" r:id="rId3"/>
    <p:sldId id="349" r:id="rId4"/>
    <p:sldId id="350" r:id="rId5"/>
    <p:sldId id="256" r:id="rId6"/>
    <p:sldId id="257" r:id="rId7"/>
    <p:sldId id="260" r:id="rId8"/>
    <p:sldId id="346" r:id="rId9"/>
    <p:sldId id="261" r:id="rId10"/>
    <p:sldId id="262" r:id="rId11"/>
    <p:sldId id="263" r:id="rId12"/>
    <p:sldId id="347" r:id="rId13"/>
    <p:sldId id="264" r:id="rId14"/>
    <p:sldId id="351" r:id="rId15"/>
    <p:sldId id="265" r:id="rId16"/>
    <p:sldId id="266" r:id="rId17"/>
    <p:sldId id="283" r:id="rId18"/>
    <p:sldId id="285" r:id="rId19"/>
    <p:sldId id="267" r:id="rId20"/>
    <p:sldId id="268" r:id="rId21"/>
    <p:sldId id="269" r:id="rId22"/>
    <p:sldId id="270" r:id="rId23"/>
    <p:sldId id="271" r:id="rId24"/>
    <p:sldId id="353" r:id="rId25"/>
    <p:sldId id="272" r:id="rId26"/>
    <p:sldId id="281" r:id="rId27"/>
    <p:sldId id="280" r:id="rId28"/>
    <p:sldId id="275" r:id="rId29"/>
    <p:sldId id="276" r:id="rId30"/>
    <p:sldId id="282" r:id="rId31"/>
    <p:sldId id="277" r:id="rId32"/>
    <p:sldId id="278" r:id="rId33"/>
    <p:sldId id="345" r:id="rId34"/>
    <p:sldId id="279"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54" r:id="rId60"/>
    <p:sldId id="311" r:id="rId61"/>
    <p:sldId id="312" r:id="rId62"/>
    <p:sldId id="313" r:id="rId63"/>
    <p:sldId id="314" r:id="rId64"/>
    <p:sldId id="315" r:id="rId65"/>
    <p:sldId id="316" r:id="rId66"/>
    <p:sldId id="317"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48"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79" d="100"/>
          <a:sy n="79" d="100"/>
        </p:scale>
        <p:origin x="11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D3CB8-87E0-4334-85F6-0A7303FCC86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B1F959E-128D-4426-83B2-282A074CFACA}">
      <dgm:prSet phldrT="[Text]"/>
      <dgm:spPr>
        <a:solidFill>
          <a:schemeClr val="accent2">
            <a:lumMod val="75000"/>
          </a:schemeClr>
        </a:solidFill>
      </dgm:spPr>
      <dgm:t>
        <a:bodyPr/>
        <a:lstStyle/>
        <a:p>
          <a:r>
            <a:rPr lang="en-US" dirty="0" smtClean="0"/>
            <a:t>Acc. to timing &amp; character</a:t>
          </a:r>
          <a:endParaRPr lang="en-US" dirty="0"/>
        </a:p>
      </dgm:t>
    </dgm:pt>
    <dgm:pt modelId="{E8D60CE5-4109-4982-A630-561830A7D2A9}" type="parTrans" cxnId="{6811E4BF-EE14-4956-BE4D-2CF67C70BCCF}">
      <dgm:prSet/>
      <dgm:spPr/>
      <dgm:t>
        <a:bodyPr/>
        <a:lstStyle/>
        <a:p>
          <a:endParaRPr lang="en-US"/>
        </a:p>
      </dgm:t>
    </dgm:pt>
    <dgm:pt modelId="{56002FE7-8B76-4FFE-A51F-AB6D9A7AA829}" type="sibTrans" cxnId="{6811E4BF-EE14-4956-BE4D-2CF67C70BCCF}">
      <dgm:prSet/>
      <dgm:spPr/>
      <dgm:t>
        <a:bodyPr/>
        <a:lstStyle/>
        <a:p>
          <a:endParaRPr lang="en-US"/>
        </a:p>
      </dgm:t>
    </dgm:pt>
    <dgm:pt modelId="{C59343D4-3E22-4CEB-8843-952529E930A9}">
      <dgm:prSet phldrT="[Text]"/>
      <dgm:spPr/>
      <dgm:t>
        <a:bodyPr/>
        <a:lstStyle/>
        <a:p>
          <a:r>
            <a:rPr lang="en-US" dirty="0" smtClean="0"/>
            <a:t>Early </a:t>
          </a:r>
          <a:r>
            <a:rPr lang="en-US" dirty="0" err="1" smtClean="0"/>
            <a:t>inspiratory</a:t>
          </a:r>
          <a:endParaRPr lang="en-US" dirty="0"/>
        </a:p>
      </dgm:t>
    </dgm:pt>
    <dgm:pt modelId="{8F7AC966-D596-47E6-87C7-0BB5E4E5AB00}" type="parTrans" cxnId="{73561916-9FE8-4FDE-AA75-3801B7B0D188}">
      <dgm:prSet/>
      <dgm:spPr/>
      <dgm:t>
        <a:bodyPr/>
        <a:lstStyle/>
        <a:p>
          <a:endParaRPr lang="en-US"/>
        </a:p>
      </dgm:t>
    </dgm:pt>
    <dgm:pt modelId="{972D6EE2-575F-4D01-A64C-552508F052E0}" type="sibTrans" cxnId="{73561916-9FE8-4FDE-AA75-3801B7B0D188}">
      <dgm:prSet/>
      <dgm:spPr/>
      <dgm:t>
        <a:bodyPr/>
        <a:lstStyle/>
        <a:p>
          <a:endParaRPr lang="en-US"/>
        </a:p>
      </dgm:t>
    </dgm:pt>
    <dgm:pt modelId="{894C99EF-3DAC-40D7-98FF-A98DB2AA237F}">
      <dgm:prSet phldrT="[Text]"/>
      <dgm:spPr/>
      <dgm:t>
        <a:bodyPr/>
        <a:lstStyle/>
        <a:p>
          <a:r>
            <a:rPr lang="en-US" dirty="0" smtClean="0"/>
            <a:t>Late </a:t>
          </a:r>
          <a:r>
            <a:rPr lang="en-US" dirty="0" err="1" smtClean="0"/>
            <a:t>inspiratory</a:t>
          </a:r>
          <a:endParaRPr lang="en-US" dirty="0"/>
        </a:p>
      </dgm:t>
    </dgm:pt>
    <dgm:pt modelId="{FCBC7E54-DC5C-45A4-986A-4AB5007CC6C4}" type="parTrans" cxnId="{9469D1F0-843F-4339-B505-75592BF00E55}">
      <dgm:prSet/>
      <dgm:spPr/>
      <dgm:t>
        <a:bodyPr/>
        <a:lstStyle/>
        <a:p>
          <a:endParaRPr lang="en-US"/>
        </a:p>
      </dgm:t>
    </dgm:pt>
    <dgm:pt modelId="{EDD4FF8C-581E-45A4-9A93-9C3E346EC563}" type="sibTrans" cxnId="{9469D1F0-843F-4339-B505-75592BF00E55}">
      <dgm:prSet/>
      <dgm:spPr/>
      <dgm:t>
        <a:bodyPr/>
        <a:lstStyle/>
        <a:p>
          <a:endParaRPr lang="en-US"/>
        </a:p>
      </dgm:t>
    </dgm:pt>
    <dgm:pt modelId="{CC200412-D326-4157-91EE-34F0FD328D5D}">
      <dgm:prSet phldrT="[Text]"/>
      <dgm:spPr>
        <a:solidFill>
          <a:schemeClr val="accent2">
            <a:lumMod val="75000"/>
          </a:schemeClr>
        </a:solidFill>
      </dgm:spPr>
      <dgm:t>
        <a:bodyPr/>
        <a:lstStyle/>
        <a:p>
          <a:r>
            <a:rPr lang="en-US" dirty="0" smtClean="0"/>
            <a:t>Conventional</a:t>
          </a:r>
          <a:endParaRPr lang="en-US" dirty="0"/>
        </a:p>
      </dgm:t>
    </dgm:pt>
    <dgm:pt modelId="{33021EFC-D8C4-4E7F-927D-9F7F6716FE8A}" type="parTrans" cxnId="{3C375105-4A7C-45ED-8C86-7D3A396AAC87}">
      <dgm:prSet/>
      <dgm:spPr/>
      <dgm:t>
        <a:bodyPr/>
        <a:lstStyle/>
        <a:p>
          <a:endParaRPr lang="en-US"/>
        </a:p>
      </dgm:t>
    </dgm:pt>
    <dgm:pt modelId="{85389BDC-8C95-4222-89E5-019194130ABA}" type="sibTrans" cxnId="{3C375105-4A7C-45ED-8C86-7D3A396AAC87}">
      <dgm:prSet/>
      <dgm:spPr/>
      <dgm:t>
        <a:bodyPr/>
        <a:lstStyle/>
        <a:p>
          <a:endParaRPr lang="en-US"/>
        </a:p>
      </dgm:t>
    </dgm:pt>
    <dgm:pt modelId="{3B05DF99-7D7D-49B4-A84F-73A33C66AAEE}">
      <dgm:prSet phldrT="[Text]"/>
      <dgm:spPr/>
      <dgm:t>
        <a:bodyPr/>
        <a:lstStyle/>
        <a:p>
          <a:r>
            <a:rPr lang="en-US" dirty="0" smtClean="0"/>
            <a:t>Coarse</a:t>
          </a:r>
          <a:endParaRPr lang="en-US" dirty="0"/>
        </a:p>
      </dgm:t>
    </dgm:pt>
    <dgm:pt modelId="{8DB4AC89-56E6-486C-BE8D-B51D8D711ABB}" type="parTrans" cxnId="{0D7C1A0E-3BCF-4A5C-A6F1-86A3ECA818D8}">
      <dgm:prSet/>
      <dgm:spPr/>
      <dgm:t>
        <a:bodyPr/>
        <a:lstStyle/>
        <a:p>
          <a:endParaRPr lang="en-US"/>
        </a:p>
      </dgm:t>
    </dgm:pt>
    <dgm:pt modelId="{FE2A31E7-D7F0-4D35-A03E-DA61944DF6C7}" type="sibTrans" cxnId="{0D7C1A0E-3BCF-4A5C-A6F1-86A3ECA818D8}">
      <dgm:prSet/>
      <dgm:spPr/>
      <dgm:t>
        <a:bodyPr/>
        <a:lstStyle/>
        <a:p>
          <a:endParaRPr lang="en-US"/>
        </a:p>
      </dgm:t>
    </dgm:pt>
    <dgm:pt modelId="{5C5A9632-E2A2-4D42-9FFB-1F53823B68A8}">
      <dgm:prSet phldrT="[Text]"/>
      <dgm:spPr/>
      <dgm:t>
        <a:bodyPr/>
        <a:lstStyle/>
        <a:p>
          <a:r>
            <a:rPr lang="en-US" dirty="0" smtClean="0"/>
            <a:t>Fine</a:t>
          </a:r>
          <a:endParaRPr lang="en-US" dirty="0"/>
        </a:p>
      </dgm:t>
    </dgm:pt>
    <dgm:pt modelId="{C745AF2D-3DF8-45C0-8F96-EC9057ADE71F}" type="parTrans" cxnId="{FC5E9C32-09C1-4EE7-BBE3-8CC5A36F9AA3}">
      <dgm:prSet/>
      <dgm:spPr/>
      <dgm:t>
        <a:bodyPr/>
        <a:lstStyle/>
        <a:p>
          <a:endParaRPr lang="en-US"/>
        </a:p>
      </dgm:t>
    </dgm:pt>
    <dgm:pt modelId="{0324C25B-AE99-40CB-8CBD-878EB608B6C2}" type="sibTrans" cxnId="{FC5E9C32-09C1-4EE7-BBE3-8CC5A36F9AA3}">
      <dgm:prSet/>
      <dgm:spPr/>
      <dgm:t>
        <a:bodyPr/>
        <a:lstStyle/>
        <a:p>
          <a:endParaRPr lang="en-US"/>
        </a:p>
      </dgm:t>
    </dgm:pt>
    <dgm:pt modelId="{3196B119-9B14-43A8-8D2A-0AE3A51C46B3}">
      <dgm:prSet phldrT="[Text]"/>
      <dgm:spPr/>
      <dgm:t>
        <a:bodyPr/>
        <a:lstStyle/>
        <a:p>
          <a:r>
            <a:rPr lang="en-US" dirty="0" smtClean="0"/>
            <a:t>Expiratory</a:t>
          </a:r>
          <a:endParaRPr lang="en-US" dirty="0"/>
        </a:p>
      </dgm:t>
    </dgm:pt>
    <dgm:pt modelId="{EBCFD2CE-C78A-473B-9E59-12AC3206BCB2}" type="parTrans" cxnId="{9C1826CE-478A-4B12-B4A1-2B3A3597A28E}">
      <dgm:prSet/>
      <dgm:spPr/>
      <dgm:t>
        <a:bodyPr/>
        <a:lstStyle/>
        <a:p>
          <a:endParaRPr lang="en-US"/>
        </a:p>
      </dgm:t>
    </dgm:pt>
    <dgm:pt modelId="{C0D84EB6-748C-431F-8293-AD4C15FE9EF3}" type="sibTrans" cxnId="{9C1826CE-478A-4B12-B4A1-2B3A3597A28E}">
      <dgm:prSet/>
      <dgm:spPr/>
      <dgm:t>
        <a:bodyPr/>
        <a:lstStyle/>
        <a:p>
          <a:endParaRPr lang="en-US"/>
        </a:p>
      </dgm:t>
    </dgm:pt>
    <dgm:pt modelId="{B7BFD0DA-1F36-447C-9633-574652B98473}" type="pres">
      <dgm:prSet presAssocID="{969D3CB8-87E0-4334-85F6-0A7303FCC864}" presName="diagram" presStyleCnt="0">
        <dgm:presLayoutVars>
          <dgm:chPref val="1"/>
          <dgm:dir/>
          <dgm:animOne val="branch"/>
          <dgm:animLvl val="lvl"/>
          <dgm:resizeHandles/>
        </dgm:presLayoutVars>
      </dgm:prSet>
      <dgm:spPr/>
      <dgm:t>
        <a:bodyPr/>
        <a:lstStyle/>
        <a:p>
          <a:endParaRPr lang="en-US"/>
        </a:p>
      </dgm:t>
    </dgm:pt>
    <dgm:pt modelId="{731E4C34-A299-44E1-B450-F7FF1F1FDA5B}" type="pres">
      <dgm:prSet presAssocID="{BB1F959E-128D-4426-83B2-282A074CFACA}" presName="root" presStyleCnt="0"/>
      <dgm:spPr/>
    </dgm:pt>
    <dgm:pt modelId="{DD37633B-536F-4AD0-BEA2-FC24F1AB409A}" type="pres">
      <dgm:prSet presAssocID="{BB1F959E-128D-4426-83B2-282A074CFACA}" presName="rootComposite" presStyleCnt="0"/>
      <dgm:spPr/>
    </dgm:pt>
    <dgm:pt modelId="{BA9FFC78-3B12-462C-B5C1-B0F019A5DA2A}" type="pres">
      <dgm:prSet presAssocID="{BB1F959E-128D-4426-83B2-282A074CFACA}" presName="rootText" presStyleLbl="node1" presStyleIdx="0" presStyleCnt="2"/>
      <dgm:spPr/>
      <dgm:t>
        <a:bodyPr/>
        <a:lstStyle/>
        <a:p>
          <a:endParaRPr lang="en-US"/>
        </a:p>
      </dgm:t>
    </dgm:pt>
    <dgm:pt modelId="{84BD7435-9CE9-42B3-AEA3-014037C7CE1B}" type="pres">
      <dgm:prSet presAssocID="{BB1F959E-128D-4426-83B2-282A074CFACA}" presName="rootConnector" presStyleLbl="node1" presStyleIdx="0" presStyleCnt="2"/>
      <dgm:spPr/>
      <dgm:t>
        <a:bodyPr/>
        <a:lstStyle/>
        <a:p>
          <a:endParaRPr lang="en-US"/>
        </a:p>
      </dgm:t>
    </dgm:pt>
    <dgm:pt modelId="{DD95F2B5-1118-4D50-A392-235991B1EB3E}" type="pres">
      <dgm:prSet presAssocID="{BB1F959E-128D-4426-83B2-282A074CFACA}" presName="childShape" presStyleCnt="0"/>
      <dgm:spPr/>
    </dgm:pt>
    <dgm:pt modelId="{4D62E2E3-6497-4243-BCFE-669193470FA5}" type="pres">
      <dgm:prSet presAssocID="{8F7AC966-D596-47E6-87C7-0BB5E4E5AB00}" presName="Name13" presStyleLbl="parChTrans1D2" presStyleIdx="0" presStyleCnt="5"/>
      <dgm:spPr/>
      <dgm:t>
        <a:bodyPr/>
        <a:lstStyle/>
        <a:p>
          <a:endParaRPr lang="en-US"/>
        </a:p>
      </dgm:t>
    </dgm:pt>
    <dgm:pt modelId="{DF962F38-6BF0-4FA1-87D9-85278AD7400E}" type="pres">
      <dgm:prSet presAssocID="{C59343D4-3E22-4CEB-8843-952529E930A9}" presName="childText" presStyleLbl="bgAcc1" presStyleIdx="0" presStyleCnt="5">
        <dgm:presLayoutVars>
          <dgm:bulletEnabled val="1"/>
        </dgm:presLayoutVars>
      </dgm:prSet>
      <dgm:spPr/>
      <dgm:t>
        <a:bodyPr/>
        <a:lstStyle/>
        <a:p>
          <a:endParaRPr lang="en-US"/>
        </a:p>
      </dgm:t>
    </dgm:pt>
    <dgm:pt modelId="{A237425D-0790-4FD3-A005-BB96B7ECA404}" type="pres">
      <dgm:prSet presAssocID="{FCBC7E54-DC5C-45A4-986A-4AB5007CC6C4}" presName="Name13" presStyleLbl="parChTrans1D2" presStyleIdx="1" presStyleCnt="5"/>
      <dgm:spPr/>
      <dgm:t>
        <a:bodyPr/>
        <a:lstStyle/>
        <a:p>
          <a:endParaRPr lang="en-US"/>
        </a:p>
      </dgm:t>
    </dgm:pt>
    <dgm:pt modelId="{118A3A8C-6A5D-4D0B-A72C-19CAB7B84053}" type="pres">
      <dgm:prSet presAssocID="{894C99EF-3DAC-40D7-98FF-A98DB2AA237F}" presName="childText" presStyleLbl="bgAcc1" presStyleIdx="1" presStyleCnt="5">
        <dgm:presLayoutVars>
          <dgm:bulletEnabled val="1"/>
        </dgm:presLayoutVars>
      </dgm:prSet>
      <dgm:spPr/>
      <dgm:t>
        <a:bodyPr/>
        <a:lstStyle/>
        <a:p>
          <a:endParaRPr lang="en-US"/>
        </a:p>
      </dgm:t>
    </dgm:pt>
    <dgm:pt modelId="{D668E1F0-5AC2-4AC7-955D-DC249D18076B}" type="pres">
      <dgm:prSet presAssocID="{EBCFD2CE-C78A-473B-9E59-12AC3206BCB2}" presName="Name13" presStyleLbl="parChTrans1D2" presStyleIdx="2" presStyleCnt="5"/>
      <dgm:spPr/>
      <dgm:t>
        <a:bodyPr/>
        <a:lstStyle/>
        <a:p>
          <a:endParaRPr lang="en-US"/>
        </a:p>
      </dgm:t>
    </dgm:pt>
    <dgm:pt modelId="{CAB0DA86-6780-4416-9BA9-997947F3F6D0}" type="pres">
      <dgm:prSet presAssocID="{3196B119-9B14-43A8-8D2A-0AE3A51C46B3}" presName="childText" presStyleLbl="bgAcc1" presStyleIdx="2" presStyleCnt="5">
        <dgm:presLayoutVars>
          <dgm:bulletEnabled val="1"/>
        </dgm:presLayoutVars>
      </dgm:prSet>
      <dgm:spPr/>
      <dgm:t>
        <a:bodyPr/>
        <a:lstStyle/>
        <a:p>
          <a:endParaRPr lang="en-US"/>
        </a:p>
      </dgm:t>
    </dgm:pt>
    <dgm:pt modelId="{8774EF1B-C154-4BFE-9CA3-B1D1DF103CA0}" type="pres">
      <dgm:prSet presAssocID="{CC200412-D326-4157-91EE-34F0FD328D5D}" presName="root" presStyleCnt="0"/>
      <dgm:spPr/>
    </dgm:pt>
    <dgm:pt modelId="{ABD37D15-9CD7-4B97-AEE4-71570497C6A7}" type="pres">
      <dgm:prSet presAssocID="{CC200412-D326-4157-91EE-34F0FD328D5D}" presName="rootComposite" presStyleCnt="0"/>
      <dgm:spPr/>
    </dgm:pt>
    <dgm:pt modelId="{6E8C59FD-C213-407D-A56B-E2DE7604AE1B}" type="pres">
      <dgm:prSet presAssocID="{CC200412-D326-4157-91EE-34F0FD328D5D}" presName="rootText" presStyleLbl="node1" presStyleIdx="1" presStyleCnt="2"/>
      <dgm:spPr/>
      <dgm:t>
        <a:bodyPr/>
        <a:lstStyle/>
        <a:p>
          <a:endParaRPr lang="en-US"/>
        </a:p>
      </dgm:t>
    </dgm:pt>
    <dgm:pt modelId="{6F2C437D-A9C0-4543-A7AB-EB9483E989C1}" type="pres">
      <dgm:prSet presAssocID="{CC200412-D326-4157-91EE-34F0FD328D5D}" presName="rootConnector" presStyleLbl="node1" presStyleIdx="1" presStyleCnt="2"/>
      <dgm:spPr/>
      <dgm:t>
        <a:bodyPr/>
        <a:lstStyle/>
        <a:p>
          <a:endParaRPr lang="en-US"/>
        </a:p>
      </dgm:t>
    </dgm:pt>
    <dgm:pt modelId="{85C76796-5DCA-4690-8705-F5C4E7E06A7D}" type="pres">
      <dgm:prSet presAssocID="{CC200412-D326-4157-91EE-34F0FD328D5D}" presName="childShape" presStyleCnt="0"/>
      <dgm:spPr/>
    </dgm:pt>
    <dgm:pt modelId="{97632919-E626-45D0-9396-CAB018C580AC}" type="pres">
      <dgm:prSet presAssocID="{8DB4AC89-56E6-486C-BE8D-B51D8D711ABB}" presName="Name13" presStyleLbl="parChTrans1D2" presStyleIdx="3" presStyleCnt="5"/>
      <dgm:spPr/>
      <dgm:t>
        <a:bodyPr/>
        <a:lstStyle/>
        <a:p>
          <a:endParaRPr lang="en-US"/>
        </a:p>
      </dgm:t>
    </dgm:pt>
    <dgm:pt modelId="{1991D683-53F7-400D-B979-B4F3EC585E44}" type="pres">
      <dgm:prSet presAssocID="{3B05DF99-7D7D-49B4-A84F-73A33C66AAEE}" presName="childText" presStyleLbl="bgAcc1" presStyleIdx="3" presStyleCnt="5">
        <dgm:presLayoutVars>
          <dgm:bulletEnabled val="1"/>
        </dgm:presLayoutVars>
      </dgm:prSet>
      <dgm:spPr/>
      <dgm:t>
        <a:bodyPr/>
        <a:lstStyle/>
        <a:p>
          <a:endParaRPr lang="en-US"/>
        </a:p>
      </dgm:t>
    </dgm:pt>
    <dgm:pt modelId="{1203AB07-FE30-4421-8AA4-A770BE33E80E}" type="pres">
      <dgm:prSet presAssocID="{C745AF2D-3DF8-45C0-8F96-EC9057ADE71F}" presName="Name13" presStyleLbl="parChTrans1D2" presStyleIdx="4" presStyleCnt="5"/>
      <dgm:spPr/>
      <dgm:t>
        <a:bodyPr/>
        <a:lstStyle/>
        <a:p>
          <a:endParaRPr lang="en-US"/>
        </a:p>
      </dgm:t>
    </dgm:pt>
    <dgm:pt modelId="{DA9240ED-842F-4046-8500-1D13F122D55B}" type="pres">
      <dgm:prSet presAssocID="{5C5A9632-E2A2-4D42-9FFB-1F53823B68A8}" presName="childText" presStyleLbl="bgAcc1" presStyleIdx="4" presStyleCnt="5">
        <dgm:presLayoutVars>
          <dgm:bulletEnabled val="1"/>
        </dgm:presLayoutVars>
      </dgm:prSet>
      <dgm:spPr/>
      <dgm:t>
        <a:bodyPr/>
        <a:lstStyle/>
        <a:p>
          <a:endParaRPr lang="en-US"/>
        </a:p>
      </dgm:t>
    </dgm:pt>
  </dgm:ptLst>
  <dgm:cxnLst>
    <dgm:cxn modelId="{242769AD-F891-49DF-BB76-A9DB566D21CC}" type="presOf" srcId="{969D3CB8-87E0-4334-85F6-0A7303FCC864}" destId="{B7BFD0DA-1F36-447C-9633-574652B98473}" srcOrd="0" destOrd="0" presId="urn:microsoft.com/office/officeart/2005/8/layout/hierarchy3"/>
    <dgm:cxn modelId="{6811E4BF-EE14-4956-BE4D-2CF67C70BCCF}" srcId="{969D3CB8-87E0-4334-85F6-0A7303FCC864}" destId="{BB1F959E-128D-4426-83B2-282A074CFACA}" srcOrd="0" destOrd="0" parTransId="{E8D60CE5-4109-4982-A630-561830A7D2A9}" sibTransId="{56002FE7-8B76-4FFE-A51F-AB6D9A7AA829}"/>
    <dgm:cxn modelId="{9469D1F0-843F-4339-B505-75592BF00E55}" srcId="{BB1F959E-128D-4426-83B2-282A074CFACA}" destId="{894C99EF-3DAC-40D7-98FF-A98DB2AA237F}" srcOrd="1" destOrd="0" parTransId="{FCBC7E54-DC5C-45A4-986A-4AB5007CC6C4}" sibTransId="{EDD4FF8C-581E-45A4-9A93-9C3E346EC563}"/>
    <dgm:cxn modelId="{8DC42F62-DB26-46BD-8F5E-BC2A164FD5FF}" type="presOf" srcId="{8F7AC966-D596-47E6-87C7-0BB5E4E5AB00}" destId="{4D62E2E3-6497-4243-BCFE-669193470FA5}" srcOrd="0" destOrd="0" presId="urn:microsoft.com/office/officeart/2005/8/layout/hierarchy3"/>
    <dgm:cxn modelId="{198171AD-D073-45AA-8D9E-9ADB715ABA02}" type="presOf" srcId="{CC200412-D326-4157-91EE-34F0FD328D5D}" destId="{6F2C437D-A9C0-4543-A7AB-EB9483E989C1}" srcOrd="1" destOrd="0" presId="urn:microsoft.com/office/officeart/2005/8/layout/hierarchy3"/>
    <dgm:cxn modelId="{F6DEF448-0BBE-4D48-A22D-AA5598C5E93C}" type="presOf" srcId="{BB1F959E-128D-4426-83B2-282A074CFACA}" destId="{BA9FFC78-3B12-462C-B5C1-B0F019A5DA2A}" srcOrd="0" destOrd="0" presId="urn:microsoft.com/office/officeart/2005/8/layout/hierarchy3"/>
    <dgm:cxn modelId="{0D7C1A0E-3BCF-4A5C-A6F1-86A3ECA818D8}" srcId="{CC200412-D326-4157-91EE-34F0FD328D5D}" destId="{3B05DF99-7D7D-49B4-A84F-73A33C66AAEE}" srcOrd="0" destOrd="0" parTransId="{8DB4AC89-56E6-486C-BE8D-B51D8D711ABB}" sibTransId="{FE2A31E7-D7F0-4D35-A03E-DA61944DF6C7}"/>
    <dgm:cxn modelId="{9C1826CE-478A-4B12-B4A1-2B3A3597A28E}" srcId="{BB1F959E-128D-4426-83B2-282A074CFACA}" destId="{3196B119-9B14-43A8-8D2A-0AE3A51C46B3}" srcOrd="2" destOrd="0" parTransId="{EBCFD2CE-C78A-473B-9E59-12AC3206BCB2}" sibTransId="{C0D84EB6-748C-431F-8293-AD4C15FE9EF3}"/>
    <dgm:cxn modelId="{3C375105-4A7C-45ED-8C86-7D3A396AAC87}" srcId="{969D3CB8-87E0-4334-85F6-0A7303FCC864}" destId="{CC200412-D326-4157-91EE-34F0FD328D5D}" srcOrd="1" destOrd="0" parTransId="{33021EFC-D8C4-4E7F-927D-9F7F6716FE8A}" sibTransId="{85389BDC-8C95-4222-89E5-019194130ABA}"/>
    <dgm:cxn modelId="{31D9F296-CB88-40E6-ADB7-22A20856EDE5}" type="presOf" srcId="{3196B119-9B14-43A8-8D2A-0AE3A51C46B3}" destId="{CAB0DA86-6780-4416-9BA9-997947F3F6D0}" srcOrd="0" destOrd="0" presId="urn:microsoft.com/office/officeart/2005/8/layout/hierarchy3"/>
    <dgm:cxn modelId="{B7C58306-1276-46AB-99DF-B46F1EAF2B4F}" type="presOf" srcId="{5C5A9632-E2A2-4D42-9FFB-1F53823B68A8}" destId="{DA9240ED-842F-4046-8500-1D13F122D55B}" srcOrd="0" destOrd="0" presId="urn:microsoft.com/office/officeart/2005/8/layout/hierarchy3"/>
    <dgm:cxn modelId="{0A4333EA-6755-40BF-8F19-583C59F34328}" type="presOf" srcId="{C59343D4-3E22-4CEB-8843-952529E930A9}" destId="{DF962F38-6BF0-4FA1-87D9-85278AD7400E}" srcOrd="0" destOrd="0" presId="urn:microsoft.com/office/officeart/2005/8/layout/hierarchy3"/>
    <dgm:cxn modelId="{008C57C4-B6D2-4ED8-AF55-B3FFCF75D657}" type="presOf" srcId="{8DB4AC89-56E6-486C-BE8D-B51D8D711ABB}" destId="{97632919-E626-45D0-9396-CAB018C580AC}" srcOrd="0" destOrd="0" presId="urn:microsoft.com/office/officeart/2005/8/layout/hierarchy3"/>
    <dgm:cxn modelId="{7BDC9A31-D176-484C-9D41-24641CF43D38}" type="presOf" srcId="{3B05DF99-7D7D-49B4-A84F-73A33C66AAEE}" destId="{1991D683-53F7-400D-B979-B4F3EC585E44}" srcOrd="0" destOrd="0" presId="urn:microsoft.com/office/officeart/2005/8/layout/hierarchy3"/>
    <dgm:cxn modelId="{CC0520C4-0DE2-45D0-A5FA-315AEA283893}" type="presOf" srcId="{894C99EF-3DAC-40D7-98FF-A98DB2AA237F}" destId="{118A3A8C-6A5D-4D0B-A72C-19CAB7B84053}" srcOrd="0" destOrd="0" presId="urn:microsoft.com/office/officeart/2005/8/layout/hierarchy3"/>
    <dgm:cxn modelId="{45AA194C-452E-413C-AE43-E8037A9DAEFD}" type="presOf" srcId="{CC200412-D326-4157-91EE-34F0FD328D5D}" destId="{6E8C59FD-C213-407D-A56B-E2DE7604AE1B}" srcOrd="0" destOrd="0" presId="urn:microsoft.com/office/officeart/2005/8/layout/hierarchy3"/>
    <dgm:cxn modelId="{9C28E441-DA75-4D86-B8BB-3C31F0BBE7B2}" type="presOf" srcId="{C745AF2D-3DF8-45C0-8F96-EC9057ADE71F}" destId="{1203AB07-FE30-4421-8AA4-A770BE33E80E}" srcOrd="0" destOrd="0" presId="urn:microsoft.com/office/officeart/2005/8/layout/hierarchy3"/>
    <dgm:cxn modelId="{FAF3DE50-F6CE-4458-BE13-8347F7361D64}" type="presOf" srcId="{BB1F959E-128D-4426-83B2-282A074CFACA}" destId="{84BD7435-9CE9-42B3-AEA3-014037C7CE1B}" srcOrd="1" destOrd="0" presId="urn:microsoft.com/office/officeart/2005/8/layout/hierarchy3"/>
    <dgm:cxn modelId="{FC5E9C32-09C1-4EE7-BBE3-8CC5A36F9AA3}" srcId="{CC200412-D326-4157-91EE-34F0FD328D5D}" destId="{5C5A9632-E2A2-4D42-9FFB-1F53823B68A8}" srcOrd="1" destOrd="0" parTransId="{C745AF2D-3DF8-45C0-8F96-EC9057ADE71F}" sibTransId="{0324C25B-AE99-40CB-8CBD-878EB608B6C2}"/>
    <dgm:cxn modelId="{67A9B29C-4C77-49BD-BD4C-EA9206C9AEFB}" type="presOf" srcId="{EBCFD2CE-C78A-473B-9E59-12AC3206BCB2}" destId="{D668E1F0-5AC2-4AC7-955D-DC249D18076B}" srcOrd="0" destOrd="0" presId="urn:microsoft.com/office/officeart/2005/8/layout/hierarchy3"/>
    <dgm:cxn modelId="{53944DDF-6513-4749-9DB5-AABFB5102069}" type="presOf" srcId="{FCBC7E54-DC5C-45A4-986A-4AB5007CC6C4}" destId="{A237425D-0790-4FD3-A005-BB96B7ECA404}" srcOrd="0" destOrd="0" presId="urn:microsoft.com/office/officeart/2005/8/layout/hierarchy3"/>
    <dgm:cxn modelId="{73561916-9FE8-4FDE-AA75-3801B7B0D188}" srcId="{BB1F959E-128D-4426-83B2-282A074CFACA}" destId="{C59343D4-3E22-4CEB-8843-952529E930A9}" srcOrd="0" destOrd="0" parTransId="{8F7AC966-D596-47E6-87C7-0BB5E4E5AB00}" sibTransId="{972D6EE2-575F-4D01-A64C-552508F052E0}"/>
    <dgm:cxn modelId="{5C9FFB45-849A-442F-AD33-050CDB2F3D66}" type="presParOf" srcId="{B7BFD0DA-1F36-447C-9633-574652B98473}" destId="{731E4C34-A299-44E1-B450-F7FF1F1FDA5B}" srcOrd="0" destOrd="0" presId="urn:microsoft.com/office/officeart/2005/8/layout/hierarchy3"/>
    <dgm:cxn modelId="{ADAA0428-177F-48C2-B0DB-BEFF430D805A}" type="presParOf" srcId="{731E4C34-A299-44E1-B450-F7FF1F1FDA5B}" destId="{DD37633B-536F-4AD0-BEA2-FC24F1AB409A}" srcOrd="0" destOrd="0" presId="urn:microsoft.com/office/officeart/2005/8/layout/hierarchy3"/>
    <dgm:cxn modelId="{77BBC651-8FC0-4D19-8FB4-273BC02FBA35}" type="presParOf" srcId="{DD37633B-536F-4AD0-BEA2-FC24F1AB409A}" destId="{BA9FFC78-3B12-462C-B5C1-B0F019A5DA2A}" srcOrd="0" destOrd="0" presId="urn:microsoft.com/office/officeart/2005/8/layout/hierarchy3"/>
    <dgm:cxn modelId="{3555DFDE-4D6C-4742-ABE7-2FEF22C2EB0A}" type="presParOf" srcId="{DD37633B-536F-4AD0-BEA2-FC24F1AB409A}" destId="{84BD7435-9CE9-42B3-AEA3-014037C7CE1B}" srcOrd="1" destOrd="0" presId="urn:microsoft.com/office/officeart/2005/8/layout/hierarchy3"/>
    <dgm:cxn modelId="{A3C2079A-BBE1-4774-92AF-F8D856289F99}" type="presParOf" srcId="{731E4C34-A299-44E1-B450-F7FF1F1FDA5B}" destId="{DD95F2B5-1118-4D50-A392-235991B1EB3E}" srcOrd="1" destOrd="0" presId="urn:microsoft.com/office/officeart/2005/8/layout/hierarchy3"/>
    <dgm:cxn modelId="{A5E0385E-05F9-477A-8E4B-4AF19C37D9B8}" type="presParOf" srcId="{DD95F2B5-1118-4D50-A392-235991B1EB3E}" destId="{4D62E2E3-6497-4243-BCFE-669193470FA5}" srcOrd="0" destOrd="0" presId="urn:microsoft.com/office/officeart/2005/8/layout/hierarchy3"/>
    <dgm:cxn modelId="{90D3B2BA-A412-4B0F-ADE1-7F55F736EA1C}" type="presParOf" srcId="{DD95F2B5-1118-4D50-A392-235991B1EB3E}" destId="{DF962F38-6BF0-4FA1-87D9-85278AD7400E}" srcOrd="1" destOrd="0" presId="urn:microsoft.com/office/officeart/2005/8/layout/hierarchy3"/>
    <dgm:cxn modelId="{43D5D314-E3C3-42D2-81C7-321A2C194C79}" type="presParOf" srcId="{DD95F2B5-1118-4D50-A392-235991B1EB3E}" destId="{A237425D-0790-4FD3-A005-BB96B7ECA404}" srcOrd="2" destOrd="0" presId="urn:microsoft.com/office/officeart/2005/8/layout/hierarchy3"/>
    <dgm:cxn modelId="{E75D9C89-33A3-4226-B502-3ED3D5F92E97}" type="presParOf" srcId="{DD95F2B5-1118-4D50-A392-235991B1EB3E}" destId="{118A3A8C-6A5D-4D0B-A72C-19CAB7B84053}" srcOrd="3" destOrd="0" presId="urn:microsoft.com/office/officeart/2005/8/layout/hierarchy3"/>
    <dgm:cxn modelId="{D2513C6D-3A6C-4A70-979F-CE9E00A89416}" type="presParOf" srcId="{DD95F2B5-1118-4D50-A392-235991B1EB3E}" destId="{D668E1F0-5AC2-4AC7-955D-DC249D18076B}" srcOrd="4" destOrd="0" presId="urn:microsoft.com/office/officeart/2005/8/layout/hierarchy3"/>
    <dgm:cxn modelId="{40DFDCFF-C7B3-47E0-AEEE-32B143C6F882}" type="presParOf" srcId="{DD95F2B5-1118-4D50-A392-235991B1EB3E}" destId="{CAB0DA86-6780-4416-9BA9-997947F3F6D0}" srcOrd="5" destOrd="0" presId="urn:microsoft.com/office/officeart/2005/8/layout/hierarchy3"/>
    <dgm:cxn modelId="{9CC851F1-A34B-49E7-832F-FD321F6AA378}" type="presParOf" srcId="{B7BFD0DA-1F36-447C-9633-574652B98473}" destId="{8774EF1B-C154-4BFE-9CA3-B1D1DF103CA0}" srcOrd="1" destOrd="0" presId="urn:microsoft.com/office/officeart/2005/8/layout/hierarchy3"/>
    <dgm:cxn modelId="{567173D3-94E4-48E1-A421-D2F78B5669CE}" type="presParOf" srcId="{8774EF1B-C154-4BFE-9CA3-B1D1DF103CA0}" destId="{ABD37D15-9CD7-4B97-AEE4-71570497C6A7}" srcOrd="0" destOrd="0" presId="urn:microsoft.com/office/officeart/2005/8/layout/hierarchy3"/>
    <dgm:cxn modelId="{D901C4C0-4A75-4FAA-948F-AB848E0BD1E5}" type="presParOf" srcId="{ABD37D15-9CD7-4B97-AEE4-71570497C6A7}" destId="{6E8C59FD-C213-407D-A56B-E2DE7604AE1B}" srcOrd="0" destOrd="0" presId="urn:microsoft.com/office/officeart/2005/8/layout/hierarchy3"/>
    <dgm:cxn modelId="{9FB6812C-A6E4-4DDC-AEAF-38B7F3810E02}" type="presParOf" srcId="{ABD37D15-9CD7-4B97-AEE4-71570497C6A7}" destId="{6F2C437D-A9C0-4543-A7AB-EB9483E989C1}" srcOrd="1" destOrd="0" presId="urn:microsoft.com/office/officeart/2005/8/layout/hierarchy3"/>
    <dgm:cxn modelId="{AA9F5B69-C1C0-4E64-B3A6-0372708EE374}" type="presParOf" srcId="{8774EF1B-C154-4BFE-9CA3-B1D1DF103CA0}" destId="{85C76796-5DCA-4690-8705-F5C4E7E06A7D}" srcOrd="1" destOrd="0" presId="urn:microsoft.com/office/officeart/2005/8/layout/hierarchy3"/>
    <dgm:cxn modelId="{FD313591-5D03-47D8-90F5-E0B6595FF277}" type="presParOf" srcId="{85C76796-5DCA-4690-8705-F5C4E7E06A7D}" destId="{97632919-E626-45D0-9396-CAB018C580AC}" srcOrd="0" destOrd="0" presId="urn:microsoft.com/office/officeart/2005/8/layout/hierarchy3"/>
    <dgm:cxn modelId="{650C3C5D-CE75-41D6-B2CA-D4C6F72D28A9}" type="presParOf" srcId="{85C76796-5DCA-4690-8705-F5C4E7E06A7D}" destId="{1991D683-53F7-400D-B979-B4F3EC585E44}" srcOrd="1" destOrd="0" presId="urn:microsoft.com/office/officeart/2005/8/layout/hierarchy3"/>
    <dgm:cxn modelId="{E87BF6D4-12F5-4192-80B0-DEEB413B2BC4}" type="presParOf" srcId="{85C76796-5DCA-4690-8705-F5C4E7E06A7D}" destId="{1203AB07-FE30-4421-8AA4-A770BE33E80E}" srcOrd="2" destOrd="0" presId="urn:microsoft.com/office/officeart/2005/8/layout/hierarchy3"/>
    <dgm:cxn modelId="{CD6900B4-6626-4FEE-8840-415522CB2761}" type="presParOf" srcId="{85C76796-5DCA-4690-8705-F5C4E7E06A7D}" destId="{DA9240ED-842F-4046-8500-1D13F122D55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DF658-94DA-4400-82EA-138F942FAAEC}" type="datetimeFigureOut">
              <a:rPr lang="en-US" smtClean="0"/>
              <a:pPr/>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817A6-6022-4223-B620-4BE32EAC4DA4}" type="slidenum">
              <a:rPr lang="en-US" smtClean="0"/>
              <a:pPr/>
              <a:t>‹#›</a:t>
            </a:fld>
            <a:endParaRPr lang="en-US"/>
          </a:p>
        </p:txBody>
      </p:sp>
    </p:spTree>
    <p:extLst>
      <p:ext uri="{BB962C8B-B14F-4D97-AF65-F5344CB8AC3E}">
        <p14:creationId xmlns:p14="http://schemas.microsoft.com/office/powerpoint/2010/main" val="210049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817A6-6022-4223-B620-4BE32EAC4DA4}" type="slidenum">
              <a:rPr lang="en-US" smtClean="0"/>
              <a:pPr/>
              <a:t>14</a:t>
            </a:fld>
            <a:endParaRPr lang="en-US"/>
          </a:p>
        </p:txBody>
      </p:sp>
    </p:spTree>
    <p:extLst>
      <p:ext uri="{BB962C8B-B14F-4D97-AF65-F5344CB8AC3E}">
        <p14:creationId xmlns:p14="http://schemas.microsoft.com/office/powerpoint/2010/main" val="229063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817A6-6022-4223-B620-4BE32EAC4DA4}" type="slidenum">
              <a:rPr lang="en-US" smtClean="0"/>
              <a:pPr/>
              <a:t>17</a:t>
            </a:fld>
            <a:endParaRPr lang="en-US"/>
          </a:p>
        </p:txBody>
      </p:sp>
    </p:spTree>
    <p:extLst>
      <p:ext uri="{BB962C8B-B14F-4D97-AF65-F5344CB8AC3E}">
        <p14:creationId xmlns:p14="http://schemas.microsoft.com/office/powerpoint/2010/main" val="301511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88378-86B8-4E51-B1BA-B693DFDDB8B9}" type="slidenum">
              <a:rPr lang="en-US" smtClean="0"/>
              <a:pPr/>
              <a:t>36</a:t>
            </a:fld>
            <a:endParaRPr lang="en-US" dirty="0"/>
          </a:p>
        </p:txBody>
      </p:sp>
    </p:spTree>
    <p:extLst>
      <p:ext uri="{BB962C8B-B14F-4D97-AF65-F5344CB8AC3E}">
        <p14:creationId xmlns:p14="http://schemas.microsoft.com/office/powerpoint/2010/main" val="183716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88378-86B8-4E51-B1BA-B693DFDDB8B9}" type="slidenum">
              <a:rPr lang="en-US" smtClean="0"/>
              <a:pPr/>
              <a:t>47</a:t>
            </a:fld>
            <a:endParaRPr lang="en-US"/>
          </a:p>
        </p:txBody>
      </p:sp>
    </p:spTree>
    <p:extLst>
      <p:ext uri="{BB962C8B-B14F-4D97-AF65-F5344CB8AC3E}">
        <p14:creationId xmlns:p14="http://schemas.microsoft.com/office/powerpoint/2010/main" val="279555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88378-86B8-4E51-B1BA-B693DFDDB8B9}" type="slidenum">
              <a:rPr lang="en-US" smtClean="0"/>
              <a:pPr/>
              <a:t>50</a:t>
            </a:fld>
            <a:endParaRPr lang="en-US" dirty="0"/>
          </a:p>
        </p:txBody>
      </p:sp>
    </p:spTree>
    <p:extLst>
      <p:ext uri="{BB962C8B-B14F-4D97-AF65-F5344CB8AC3E}">
        <p14:creationId xmlns:p14="http://schemas.microsoft.com/office/powerpoint/2010/main" val="8892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88378-86B8-4E51-B1BA-B693DFDDB8B9}" type="slidenum">
              <a:rPr lang="en-US" smtClean="0"/>
              <a:pPr/>
              <a:t>60</a:t>
            </a:fld>
            <a:endParaRPr lang="en-US"/>
          </a:p>
        </p:txBody>
      </p:sp>
    </p:spTree>
    <p:extLst>
      <p:ext uri="{BB962C8B-B14F-4D97-AF65-F5344CB8AC3E}">
        <p14:creationId xmlns:p14="http://schemas.microsoft.com/office/powerpoint/2010/main" val="25354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62C4F-B994-4AAE-87F5-F5B402AC7FF1}" type="datetimeFigureOut">
              <a:rPr lang="en-US" smtClean="0"/>
              <a:pPr/>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62C4F-B994-4AAE-87F5-F5B402AC7FF1}" type="datetimeFigureOut">
              <a:rPr lang="en-US" smtClean="0"/>
              <a:pPr/>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62C4F-B994-4AAE-87F5-F5B402AC7FF1}" type="datetimeFigureOut">
              <a:rPr lang="en-US" smtClean="0"/>
              <a:pPr/>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62C4F-B994-4AAE-87F5-F5B402AC7FF1}" type="datetimeFigureOut">
              <a:rPr lang="en-US" smtClean="0"/>
              <a:pPr/>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62C4F-B994-4AAE-87F5-F5B402AC7FF1}" type="datetimeFigureOut">
              <a:rPr lang="en-US" smtClean="0"/>
              <a:pPr/>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62C4F-B994-4AAE-87F5-F5B402AC7FF1}" type="datetimeFigureOut">
              <a:rPr lang="en-US" smtClean="0"/>
              <a:pPr/>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62C4F-B994-4AAE-87F5-F5B402AC7FF1}" type="datetimeFigureOut">
              <a:rPr lang="en-US" smtClean="0"/>
              <a:pPr/>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62C4F-B994-4AAE-87F5-F5B402AC7FF1}" type="datetimeFigureOut">
              <a:rPr lang="en-US" smtClean="0"/>
              <a:pPr/>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62C4F-B994-4AAE-87F5-F5B402AC7FF1}" type="datetimeFigureOut">
              <a:rPr lang="en-US" smtClean="0"/>
              <a:pPr/>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62C4F-B994-4AAE-87F5-F5B402AC7FF1}" type="datetimeFigureOut">
              <a:rPr lang="en-US" smtClean="0"/>
              <a:pPr/>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62C4F-B994-4AAE-87F5-F5B402AC7FF1}" type="datetimeFigureOut">
              <a:rPr lang="en-US" smtClean="0"/>
              <a:pPr/>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B779-700E-4209-BD12-F6119E370A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62C4F-B994-4AAE-87F5-F5B402AC7FF1}" type="datetimeFigureOut">
              <a:rPr lang="en-US" smtClean="0"/>
              <a:pPr/>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B779-700E-4209-BD12-F6119E370A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676400"/>
          </a:xfrm>
        </p:spPr>
        <p:txBody>
          <a:bodyPr>
            <a:noAutofit/>
          </a:bodyPr>
          <a:lstStyle/>
          <a:p>
            <a:r>
              <a:rPr lang="en-US" sz="6600" b="1" dirty="0" smtClean="0"/>
              <a:t>PERCUSSION AND AUSCULTATION</a:t>
            </a:r>
            <a:endParaRPr lang="en-US" sz="6600" b="1" dirty="0"/>
          </a:p>
        </p:txBody>
      </p:sp>
      <p:sp>
        <p:nvSpPr>
          <p:cNvPr id="3" name="Subtitle 2"/>
          <p:cNvSpPr>
            <a:spLocks noGrp="1"/>
          </p:cNvSpPr>
          <p:nvPr>
            <p:ph type="subTitle" idx="1"/>
          </p:nvPr>
        </p:nvSpPr>
        <p:spPr>
          <a:xfrm>
            <a:off x="3124200" y="4876800"/>
            <a:ext cx="6400800" cy="1752600"/>
          </a:xfrm>
        </p:spPr>
        <p:txBody>
          <a:bodyPr/>
          <a:lstStyle/>
          <a:p>
            <a:r>
              <a:rPr lang="en-US" dirty="0" smtClean="0"/>
              <a:t>BY DR.VIDHU MITTAL</a:t>
            </a:r>
          </a:p>
          <a:p>
            <a:r>
              <a:rPr lang="en-US" dirty="0" smtClean="0"/>
              <a:t>JUNIOR RESIDENT</a:t>
            </a:r>
          </a:p>
          <a:p>
            <a:r>
              <a:rPr lang="en-US" dirty="0" smtClean="0"/>
              <a:t>DEPTT. OF CHEST AND TB</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7344816" cy="4985980"/>
          </a:xfrm>
          <a:prstGeom prst="rect">
            <a:avLst/>
          </a:prstGeom>
          <a:noFill/>
        </p:spPr>
        <p:txBody>
          <a:bodyPr wrap="square" rtlCol="0">
            <a:spAutoFit/>
          </a:bodyPr>
          <a:lstStyle/>
          <a:p>
            <a:pPr>
              <a:lnSpc>
                <a:spcPct val="150000"/>
              </a:lnSpc>
            </a:pPr>
            <a:r>
              <a:rPr lang="en-US" sz="2800" b="1" dirty="0" smtClean="0">
                <a:latin typeface="Arial" pitchFamily="34" charset="0"/>
                <a:cs typeface="Arial" pitchFamily="34" charset="0"/>
              </a:rPr>
              <a:t>TECHNIQUE OF PERCUSSION:</a:t>
            </a:r>
          </a:p>
          <a:p>
            <a:pPr indent="428625" algn="just">
              <a:lnSpc>
                <a:spcPct val="150000"/>
              </a:lnSpc>
            </a:pPr>
            <a:r>
              <a:rPr lang="en-US" sz="2400" b="1" dirty="0" smtClean="0">
                <a:latin typeface="Arial" pitchFamily="34" charset="0"/>
                <a:cs typeface="Arial" pitchFamily="34" charset="0"/>
              </a:rPr>
              <a:t>Position of Patient</a:t>
            </a:r>
            <a:r>
              <a:rPr lang="en-US" sz="2400" dirty="0" smtClean="0">
                <a:latin typeface="Arial" pitchFamily="34" charset="0"/>
                <a:cs typeface="Arial" pitchFamily="34" charset="0"/>
              </a:rPr>
              <a:t>: The patient may be </a:t>
            </a:r>
            <a:r>
              <a:rPr lang="en-US" sz="2400" dirty="0" err="1" smtClean="0">
                <a:latin typeface="Arial" pitchFamily="34" charset="0"/>
                <a:cs typeface="Arial" pitchFamily="34" charset="0"/>
              </a:rPr>
              <a:t>percussed</a:t>
            </a:r>
            <a:r>
              <a:rPr lang="en-US" sz="2400" dirty="0" smtClean="0">
                <a:latin typeface="Arial" pitchFamily="34" charset="0"/>
                <a:cs typeface="Arial" pitchFamily="34" charset="0"/>
              </a:rPr>
              <a:t> in the sitting, standing or recumbent position. </a:t>
            </a:r>
          </a:p>
          <a:p>
            <a:pPr marL="457200" indent="-457200">
              <a:lnSpc>
                <a:spcPct val="150000"/>
              </a:lnSpc>
              <a:buAutoNum type="alphaLcParenBoth"/>
            </a:pPr>
            <a:r>
              <a:rPr lang="en-US" sz="2200" dirty="0" smtClean="0">
                <a:latin typeface="Arial" pitchFamily="34" charset="0"/>
                <a:cs typeface="Arial" pitchFamily="34" charset="0"/>
              </a:rPr>
              <a:t>Recumbent position: best avoided</a:t>
            </a:r>
          </a:p>
          <a:p>
            <a:pPr marL="457200" indent="-457200">
              <a:lnSpc>
                <a:spcPct val="150000"/>
              </a:lnSpc>
              <a:buAutoNum type="alphaLcParenBoth"/>
            </a:pPr>
            <a:r>
              <a:rPr lang="en-US" sz="2200" dirty="0" smtClean="0">
                <a:latin typeface="Arial" pitchFamily="34" charset="0"/>
                <a:cs typeface="Arial" pitchFamily="34" charset="0"/>
              </a:rPr>
              <a:t> The standing position : tiring both to patient and examine.</a:t>
            </a:r>
          </a:p>
          <a:p>
            <a:pPr marL="457200" indent="-457200">
              <a:lnSpc>
                <a:spcPct val="150000"/>
              </a:lnSpc>
            </a:pPr>
            <a:r>
              <a:rPr lang="en-US" sz="2400" b="1" dirty="0" smtClean="0">
                <a:latin typeface="Arial" pitchFamily="34" charset="0"/>
                <a:cs typeface="Arial" pitchFamily="34" charset="0"/>
              </a:rPr>
              <a:t>The position of choice is sitting up posture.</a:t>
            </a:r>
            <a:endParaRPr lang="en-US" sz="2400" b="1" dirty="0">
              <a:latin typeface="Arial" pitchFamily="34" charset="0"/>
              <a:cs typeface="Arial" pitchFamily="34" charset="0"/>
            </a:endParaRPr>
          </a:p>
          <a:p>
            <a:pPr marL="457200" indent="-457200">
              <a:lnSpc>
                <a:spcPct val="150000"/>
              </a:lnSpc>
              <a:buAutoNum type="alphaLcParenBoth"/>
            </a:pPr>
            <a:endParaRPr lang="en-IN" sz="2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0"/>
            <a:ext cx="7344816" cy="2816156"/>
          </a:xfrm>
          <a:prstGeom prst="rect">
            <a:avLst/>
          </a:prstGeom>
          <a:noFill/>
        </p:spPr>
        <p:txBody>
          <a:bodyPr wrap="square" rtlCol="0">
            <a:spAutoFit/>
          </a:bodyPr>
          <a:lstStyle/>
          <a:p>
            <a:pPr marL="457200" indent="-457200" algn="ctr">
              <a:lnSpc>
                <a:spcPct val="150000"/>
              </a:lnSpc>
            </a:pPr>
            <a:r>
              <a:rPr lang="en-US" sz="3200" b="1" dirty="0" smtClean="0">
                <a:latin typeface="Arial" pitchFamily="34" charset="0"/>
                <a:cs typeface="Arial" pitchFamily="34" charset="0"/>
              </a:rPr>
              <a:t>IDEAL POSTURES  AUAUSCULTATION OF RESPECTIVE AREAS</a:t>
            </a:r>
            <a:endParaRPr lang="en-IN" sz="2200" dirty="0" smtClean="0">
              <a:latin typeface="Arial" pitchFamily="34" charset="0"/>
              <a:cs typeface="Arial" pitchFamily="34" charset="0"/>
            </a:endParaRPr>
          </a:p>
          <a:p>
            <a:pPr marL="457200" indent="-457200" algn="just">
              <a:lnSpc>
                <a:spcPct val="150000"/>
              </a:lnSpc>
            </a:pPr>
            <a:endParaRPr lang="en-US" sz="2200" b="1" dirty="0" smtClean="0">
              <a:latin typeface="Arial" pitchFamily="34" charset="0"/>
              <a:cs typeface="Arial" pitchFamily="34" charset="0"/>
            </a:endParaRPr>
          </a:p>
        </p:txBody>
      </p:sp>
      <p:graphicFrame>
        <p:nvGraphicFramePr>
          <p:cNvPr id="3" name="Table 2"/>
          <p:cNvGraphicFramePr>
            <a:graphicFrameLocks noGrp="1"/>
          </p:cNvGraphicFramePr>
          <p:nvPr/>
        </p:nvGraphicFramePr>
        <p:xfrm>
          <a:off x="539552" y="908720"/>
          <a:ext cx="7992888" cy="5795736"/>
        </p:xfrm>
        <a:graphic>
          <a:graphicData uri="http://schemas.openxmlformats.org/drawingml/2006/table">
            <a:tbl>
              <a:tblPr firstRow="1" bandRow="1">
                <a:tableStyleId>{5C22544A-7EE6-4342-B048-85BDC9FD1C3A}</a:tableStyleId>
              </a:tblPr>
              <a:tblGrid>
                <a:gridCol w="2863467"/>
                <a:gridCol w="5129421"/>
              </a:tblGrid>
              <a:tr h="477736">
                <a:tc>
                  <a:txBody>
                    <a:bodyPr/>
                    <a:lstStyle/>
                    <a:p>
                      <a:pPr algn="ctr"/>
                      <a:r>
                        <a:rPr lang="en-US" sz="2800" dirty="0" smtClean="0"/>
                        <a:t>Area to be </a:t>
                      </a:r>
                      <a:r>
                        <a:rPr lang="en-US" sz="2800" dirty="0" err="1" smtClean="0"/>
                        <a:t>percussed</a:t>
                      </a:r>
                      <a:endParaRPr lang="en-IN" sz="2800" dirty="0"/>
                    </a:p>
                  </a:txBody>
                  <a:tcPr/>
                </a:tc>
                <a:tc>
                  <a:txBody>
                    <a:bodyPr/>
                    <a:lstStyle/>
                    <a:p>
                      <a:pPr algn="ctr"/>
                      <a:r>
                        <a:rPr lang="en-US" sz="2800" dirty="0" smtClean="0"/>
                        <a:t>Posture</a:t>
                      </a:r>
                      <a:endParaRPr lang="en-IN" sz="2800" dirty="0"/>
                    </a:p>
                  </a:txBody>
                  <a:tcPr/>
                </a:tc>
              </a:tr>
              <a:tr h="1212714">
                <a:tc>
                  <a:txBody>
                    <a:bodyPr/>
                    <a:lstStyle/>
                    <a:p>
                      <a:r>
                        <a:rPr lang="en-US" sz="2000" dirty="0" smtClean="0"/>
                        <a:t>a) Front</a:t>
                      </a:r>
                      <a:r>
                        <a:rPr lang="en-US" sz="2000" baseline="0" dirty="0" smtClean="0"/>
                        <a:t> wall of chest</a:t>
                      </a:r>
                      <a:endParaRPr lang="en-IN" sz="2000" dirty="0"/>
                    </a:p>
                  </a:txBody>
                  <a:tcPr/>
                </a:tc>
                <a:tc>
                  <a:txBody>
                    <a:bodyPr/>
                    <a:lstStyle/>
                    <a:p>
                      <a:r>
                        <a:rPr lang="en-US" sz="2000" dirty="0" smtClean="0"/>
                        <a:t>Patients</a:t>
                      </a:r>
                      <a:r>
                        <a:rPr lang="en-US" sz="2000" baseline="0" dirty="0" smtClean="0"/>
                        <a:t> sits on a stool opposite the examiner with the body bolt upright, completely relaxed and with sides symmetrical </a:t>
                      </a:r>
                      <a:endParaRPr lang="en-IN" sz="2000" dirty="0"/>
                    </a:p>
                  </a:txBody>
                  <a:tcPr/>
                </a:tc>
              </a:tr>
              <a:tr h="1580203">
                <a:tc>
                  <a:txBody>
                    <a:bodyPr/>
                    <a:lstStyle/>
                    <a:p>
                      <a:r>
                        <a:rPr lang="en-US" sz="2000" dirty="0" smtClean="0"/>
                        <a:t>b) Back</a:t>
                      </a:r>
                      <a:endParaRPr lang="en-IN" sz="2000" dirty="0"/>
                    </a:p>
                  </a:txBody>
                  <a:tcPr/>
                </a:tc>
                <a:tc>
                  <a:txBody>
                    <a:bodyPr/>
                    <a:lstStyle/>
                    <a:p>
                      <a:r>
                        <a:rPr lang="en-US" sz="2000" dirty="0" smtClean="0"/>
                        <a:t>Patients</a:t>
                      </a:r>
                      <a:r>
                        <a:rPr lang="en-US" sz="2000" baseline="0" dirty="0" smtClean="0"/>
                        <a:t> bends slightly forwards with the head flexed on the chest, the shoulders sagging and the arms resting, either crossed or uncrossed, on the thighs. </a:t>
                      </a:r>
                      <a:endParaRPr lang="en-IN" sz="2000" dirty="0"/>
                    </a:p>
                  </a:txBody>
                  <a:tcPr/>
                </a:tc>
              </a:tr>
              <a:tr h="1212714">
                <a:tc>
                  <a:txBody>
                    <a:bodyPr/>
                    <a:lstStyle/>
                    <a:p>
                      <a:r>
                        <a:rPr lang="en-US" sz="2000" dirty="0" smtClean="0"/>
                        <a:t>c) </a:t>
                      </a:r>
                      <a:r>
                        <a:rPr lang="en-US" sz="2000" dirty="0" err="1" smtClean="0"/>
                        <a:t>Interscapular</a:t>
                      </a:r>
                      <a:r>
                        <a:rPr lang="en-US" sz="2000" baseline="0" dirty="0" smtClean="0"/>
                        <a:t> / scapular region</a:t>
                      </a:r>
                      <a:endParaRPr lang="en-IN" sz="2000" dirty="0"/>
                    </a:p>
                  </a:txBody>
                  <a:tcPr/>
                </a:tc>
                <a:tc>
                  <a:txBody>
                    <a:bodyPr/>
                    <a:lstStyle/>
                    <a:p>
                      <a:r>
                        <a:rPr lang="en-US" sz="2000" dirty="0" smtClean="0"/>
                        <a:t>Patient</a:t>
                      </a:r>
                      <a:r>
                        <a:rPr lang="en-US" sz="2000" baseline="0" dirty="0" smtClean="0"/>
                        <a:t> is directed to place his hands over the shoulders after crossing the arms in front of the chest.</a:t>
                      </a:r>
                      <a:endParaRPr lang="en-IN" sz="2000" dirty="0"/>
                    </a:p>
                  </a:txBody>
                  <a:tcPr/>
                </a:tc>
              </a:tr>
              <a:tr h="845225">
                <a:tc>
                  <a:txBody>
                    <a:bodyPr/>
                    <a:lstStyle/>
                    <a:p>
                      <a:r>
                        <a:rPr lang="en-US" sz="2000" dirty="0" smtClean="0"/>
                        <a:t>d) </a:t>
                      </a:r>
                      <a:r>
                        <a:rPr lang="en-US" sz="2000" dirty="0" err="1" smtClean="0"/>
                        <a:t>Axillae</a:t>
                      </a:r>
                      <a:endParaRPr lang="en-IN" sz="2000" dirty="0"/>
                    </a:p>
                  </a:txBody>
                  <a:tcPr/>
                </a:tc>
                <a:tc>
                  <a:txBody>
                    <a:bodyPr/>
                    <a:lstStyle/>
                    <a:p>
                      <a:r>
                        <a:rPr lang="en-US" sz="2000" dirty="0" smtClean="0"/>
                        <a:t>Patient</a:t>
                      </a:r>
                      <a:r>
                        <a:rPr lang="en-US" sz="2000" baseline="0" dirty="0" smtClean="0"/>
                        <a:t> is instructed to put his hands over the head. </a:t>
                      </a:r>
                      <a:endParaRPr lang="en-IN" sz="20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EXAMINATION</a:t>
            </a:r>
            <a:endParaRPr lang="en-US" dirty="0"/>
          </a:p>
        </p:txBody>
      </p:sp>
      <p:pic>
        <p:nvPicPr>
          <p:cNvPr id="2050" name="Picture 2" descr="C:\images (8).jpg"/>
          <p:cNvPicPr>
            <a:picLocks noGrp="1" noChangeAspect="1" noChangeArrowheads="1"/>
          </p:cNvPicPr>
          <p:nvPr>
            <p:ph idx="1"/>
          </p:nvPr>
        </p:nvPicPr>
        <p:blipFill>
          <a:blip r:embed="rId2" cstate="print"/>
          <a:srcRect/>
          <a:stretch>
            <a:fillRect/>
          </a:stretch>
        </p:blipFill>
        <p:spPr bwMode="auto">
          <a:xfrm>
            <a:off x="457200" y="2209800"/>
            <a:ext cx="3352800" cy="3048000"/>
          </a:xfrm>
          <a:prstGeom prst="rect">
            <a:avLst/>
          </a:prstGeom>
          <a:noFill/>
        </p:spPr>
      </p:pic>
      <p:pic>
        <p:nvPicPr>
          <p:cNvPr id="2051" name="Picture 3" descr="C:\images (7).jpg"/>
          <p:cNvPicPr>
            <a:picLocks noChangeAspect="1" noChangeArrowheads="1"/>
          </p:cNvPicPr>
          <p:nvPr/>
        </p:nvPicPr>
        <p:blipFill>
          <a:blip r:embed="rId3" cstate="print"/>
          <a:srcRect/>
          <a:stretch>
            <a:fillRect/>
          </a:stretch>
        </p:blipFill>
        <p:spPr bwMode="auto">
          <a:xfrm>
            <a:off x="5105400" y="1600200"/>
            <a:ext cx="3429000" cy="3733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7344816" cy="5632311"/>
          </a:xfrm>
          <a:prstGeom prst="rect">
            <a:avLst/>
          </a:prstGeom>
          <a:noFill/>
        </p:spPr>
        <p:txBody>
          <a:bodyPr wrap="square" rtlCol="0">
            <a:spAutoFit/>
          </a:bodyPr>
          <a:lstStyle/>
          <a:p>
            <a:pPr>
              <a:lnSpc>
                <a:spcPct val="150000"/>
              </a:lnSpc>
            </a:pPr>
            <a:r>
              <a:rPr lang="en-US" sz="2400" b="1" dirty="0" smtClean="0">
                <a:latin typeface="Arial" pitchFamily="34" charset="0"/>
                <a:cs typeface="Arial" pitchFamily="34" charset="0"/>
              </a:rPr>
              <a:t>Direction of percussion:</a:t>
            </a:r>
          </a:p>
          <a:p>
            <a:pPr algn="just">
              <a:lnSpc>
                <a:spcPct val="150000"/>
              </a:lnSpc>
            </a:pPr>
            <a:r>
              <a:rPr lang="en-US" sz="2400" dirty="0" smtClean="0">
                <a:latin typeface="Arial" pitchFamily="34" charset="0"/>
                <a:cs typeface="Arial" pitchFamily="34" charset="0"/>
              </a:rPr>
              <a:t>It is customary to start percussion to at the apices of the lungs comparing identical or corresponding area on 2 sides and slowly proceeding downwards. </a:t>
            </a:r>
          </a:p>
          <a:p>
            <a:pPr algn="just">
              <a:lnSpc>
                <a:spcPct val="150000"/>
              </a:lnSpc>
            </a:pPr>
            <a:r>
              <a:rPr lang="en-US" sz="2800" b="1" dirty="0" smtClean="0">
                <a:latin typeface="Arial" pitchFamily="34" charset="0"/>
                <a:cs typeface="Arial" pitchFamily="34" charset="0"/>
              </a:rPr>
              <a:t>Cardinal Rules of Technique</a:t>
            </a:r>
            <a:r>
              <a:rPr lang="en-US" sz="2400" b="1" dirty="0" smtClean="0">
                <a:latin typeface="Arial" pitchFamily="34" charset="0"/>
                <a:cs typeface="Arial" pitchFamily="34" charset="0"/>
              </a:rPr>
              <a:t>:</a:t>
            </a:r>
          </a:p>
          <a:p>
            <a:pPr algn="just">
              <a:lnSpc>
                <a:spcPct val="150000"/>
              </a:lnSpc>
              <a:buFont typeface="Arial" charset="0"/>
              <a:buChar char="•"/>
            </a:pPr>
            <a:r>
              <a:rPr lang="en-US" sz="2400" dirty="0" smtClean="0">
                <a:latin typeface="Arial" pitchFamily="34" charset="0"/>
                <a:cs typeface="Arial" pitchFamily="34" charset="0"/>
              </a:rPr>
              <a:t>The </a:t>
            </a:r>
            <a:r>
              <a:rPr lang="en-US" sz="2400" dirty="0" err="1" smtClean="0">
                <a:latin typeface="Arial" pitchFamily="34" charset="0"/>
                <a:cs typeface="Arial" pitchFamily="34" charset="0"/>
              </a:rPr>
              <a:t>pleximeter</a:t>
            </a:r>
            <a:r>
              <a:rPr lang="en-US" sz="2400" dirty="0" smtClean="0">
                <a:latin typeface="Arial" pitchFamily="34" charset="0"/>
                <a:cs typeface="Arial" pitchFamily="34" charset="0"/>
              </a:rPr>
              <a:t>, the middle phalanx of the 3</a:t>
            </a:r>
            <a:r>
              <a:rPr lang="en-US" sz="2400" baseline="30000" dirty="0" smtClean="0">
                <a:latin typeface="Arial" pitchFamily="34" charset="0"/>
                <a:cs typeface="Arial" pitchFamily="34" charset="0"/>
              </a:rPr>
              <a:t>rd</a:t>
            </a:r>
            <a:r>
              <a:rPr lang="en-US" sz="2400" dirty="0" smtClean="0">
                <a:latin typeface="Arial" pitchFamily="34" charset="0"/>
                <a:cs typeface="Arial" pitchFamily="34" charset="0"/>
              </a:rPr>
              <a:t> finger of the examiner’s left hand must be firmly applied to the chest wall, so that no air pockets are interposed between the finger and chest wall.</a:t>
            </a:r>
          </a:p>
          <a:p>
            <a:pPr algn="just">
              <a:lnSpc>
                <a:spcPct val="150000"/>
              </a:lnSpc>
            </a:pP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219200" y="685800"/>
            <a:ext cx="6666199"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6186309"/>
          </a:xfrm>
          <a:prstGeom prst="rect">
            <a:avLst/>
          </a:prstGeom>
          <a:noFill/>
        </p:spPr>
        <p:txBody>
          <a:bodyPr wrap="square" rtlCol="0">
            <a:spAutoFit/>
          </a:bodyPr>
          <a:lstStyle/>
          <a:p>
            <a:pPr algn="just">
              <a:lnSpc>
                <a:spcPct val="150000"/>
              </a:lnSpc>
              <a:buFont typeface="Arial" charset="0"/>
              <a:buChar char="•"/>
            </a:pPr>
            <a:r>
              <a:rPr lang="en-US" sz="2200" dirty="0" smtClean="0">
                <a:latin typeface="Arial" pitchFamily="34" charset="0"/>
                <a:cs typeface="Arial" pitchFamily="34" charset="0"/>
              </a:rPr>
              <a:t>The ‘</a:t>
            </a:r>
            <a:r>
              <a:rPr lang="en-US" sz="2200" dirty="0" err="1" smtClean="0">
                <a:latin typeface="Arial" pitchFamily="34" charset="0"/>
                <a:cs typeface="Arial" pitchFamily="34" charset="0"/>
              </a:rPr>
              <a:t>plesser</a:t>
            </a:r>
            <a:r>
              <a:rPr lang="en-US" sz="2200" dirty="0" smtClean="0">
                <a:latin typeface="Arial" pitchFamily="34" charset="0"/>
                <a:cs typeface="Arial" pitchFamily="34" charset="0"/>
              </a:rPr>
              <a:t>’ which is the third finger of the examiner’s right hand, is kept flexed at a right angle and must hit the middle phalanx of the </a:t>
            </a:r>
            <a:r>
              <a:rPr lang="en-US" sz="2200" dirty="0" err="1" smtClean="0">
                <a:latin typeface="Arial" pitchFamily="34" charset="0"/>
                <a:cs typeface="Arial" pitchFamily="34" charset="0"/>
              </a:rPr>
              <a:t>pleximeter</a:t>
            </a:r>
            <a:r>
              <a:rPr lang="en-US" sz="2200" dirty="0">
                <a:latin typeface="Arial" pitchFamily="34" charset="0"/>
                <a:cs typeface="Arial" pitchFamily="34" charset="0"/>
              </a:rPr>
              <a:t> </a:t>
            </a:r>
            <a:r>
              <a:rPr lang="en-US" sz="2200" dirty="0" smtClean="0">
                <a:latin typeface="Arial" pitchFamily="34" charset="0"/>
                <a:cs typeface="Arial" pitchFamily="34" charset="0"/>
              </a:rPr>
              <a:t>finger perpendicularly, with the pad and not the tip of the finger.</a:t>
            </a:r>
          </a:p>
          <a:p>
            <a:pPr algn="just">
              <a:lnSpc>
                <a:spcPct val="150000"/>
              </a:lnSpc>
              <a:buFont typeface="Arial" charset="0"/>
              <a:buChar char="•"/>
            </a:pPr>
            <a:r>
              <a:rPr lang="en-US" sz="2200" dirty="0">
                <a:latin typeface="Arial" pitchFamily="34" charset="0"/>
                <a:cs typeface="Arial" pitchFamily="34" charset="0"/>
              </a:rPr>
              <a:t> </a:t>
            </a:r>
            <a:r>
              <a:rPr lang="en-US" sz="2200" dirty="0" smtClean="0">
                <a:latin typeface="Arial" pitchFamily="34" charset="0"/>
                <a:cs typeface="Arial" pitchFamily="34" charset="0"/>
              </a:rPr>
              <a:t>The percussion stroke must be sudden, the </a:t>
            </a:r>
            <a:r>
              <a:rPr lang="en-US" sz="2200" dirty="0" err="1" smtClean="0">
                <a:latin typeface="Arial" pitchFamily="34" charset="0"/>
                <a:cs typeface="Arial" pitchFamily="34" charset="0"/>
              </a:rPr>
              <a:t>plessor</a:t>
            </a:r>
            <a:r>
              <a:rPr lang="en-US" sz="2200" dirty="0" smtClean="0">
                <a:latin typeface="Arial" pitchFamily="34" charset="0"/>
                <a:cs typeface="Arial" pitchFamily="34" charset="0"/>
              </a:rPr>
              <a:t> finger being withdrawn immediately after the stroke, to prevent a damping of the note.</a:t>
            </a:r>
          </a:p>
          <a:p>
            <a:pPr algn="just">
              <a:lnSpc>
                <a:spcPct val="150000"/>
              </a:lnSpc>
              <a:buFont typeface="Arial" charset="0"/>
              <a:buChar char="•"/>
            </a:pPr>
            <a:r>
              <a:rPr lang="en-US" sz="2200" dirty="0">
                <a:latin typeface="Arial" pitchFamily="34" charset="0"/>
                <a:cs typeface="Arial" pitchFamily="34" charset="0"/>
              </a:rPr>
              <a:t> </a:t>
            </a:r>
            <a:r>
              <a:rPr lang="en-US" sz="2200" dirty="0" smtClean="0">
                <a:latin typeface="Arial" pitchFamily="34" charset="0"/>
                <a:cs typeface="Arial" pitchFamily="34" charset="0"/>
              </a:rPr>
              <a:t>The movement of percussion must originate at the wrist and not at the elbow or finger.</a:t>
            </a:r>
          </a:p>
          <a:p>
            <a:pPr algn="just">
              <a:lnSpc>
                <a:spcPct val="150000"/>
              </a:lnSpc>
              <a:buFont typeface="Arial" charset="0"/>
              <a:buChar char="•"/>
            </a:pPr>
            <a:r>
              <a:rPr lang="en-US" sz="2200" dirty="0">
                <a:latin typeface="Arial" pitchFamily="34" charset="0"/>
                <a:cs typeface="Arial" pitchFamily="34" charset="0"/>
              </a:rPr>
              <a:t> </a:t>
            </a:r>
            <a:r>
              <a:rPr lang="en-US" sz="2200" dirty="0" smtClean="0">
                <a:latin typeface="Arial" pitchFamily="34" charset="0"/>
                <a:cs typeface="Arial" pitchFamily="34" charset="0"/>
              </a:rPr>
              <a:t>The force of the stroke must be varied according to the purpose of the percussion the tissue or organ being </a:t>
            </a:r>
            <a:r>
              <a:rPr lang="en-US" sz="2200" dirty="0" err="1" smtClean="0">
                <a:latin typeface="Arial" pitchFamily="34" charset="0"/>
                <a:cs typeface="Arial" pitchFamily="34" charset="0"/>
              </a:rPr>
              <a:t>percussed</a:t>
            </a:r>
            <a:r>
              <a:rPr lang="en-US" sz="2200" dirty="0" smtClean="0">
                <a:latin typeface="Arial" pitchFamily="34" charset="0"/>
                <a:cs typeface="Arial" pitchFamily="34" charset="0"/>
              </a:rPr>
              <a:t> , thickness of the chest wall or area of the chest wall.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5678478"/>
          </a:xfrm>
          <a:prstGeom prst="rect">
            <a:avLst/>
          </a:prstGeom>
          <a:noFill/>
        </p:spPr>
        <p:txBody>
          <a:bodyPr wrap="square" rtlCol="0">
            <a:spAutoFit/>
          </a:bodyPr>
          <a:lstStyle/>
          <a:p>
            <a:pPr algn="just">
              <a:lnSpc>
                <a:spcPct val="150000"/>
              </a:lnSpc>
              <a:buFont typeface="Arial" charset="0"/>
              <a:buChar char="•"/>
            </a:pPr>
            <a:r>
              <a:rPr lang="en-US" sz="2200" dirty="0">
                <a:latin typeface="Arial" pitchFamily="34" charset="0"/>
                <a:cs typeface="Arial" pitchFamily="34" charset="0"/>
              </a:rPr>
              <a:t> </a:t>
            </a:r>
            <a:r>
              <a:rPr lang="en-US" sz="2200" dirty="0" smtClean="0">
                <a:latin typeface="Arial" pitchFamily="34" charset="0"/>
                <a:cs typeface="Arial" pitchFamily="34" charset="0"/>
              </a:rPr>
              <a:t> Percussion should proceed from resonant to dull area or from more resonant to less resonant areas whenever possible the auditory appreciation of any change of  note being better in this direction.</a:t>
            </a:r>
          </a:p>
          <a:p>
            <a:pPr algn="just">
              <a:lnSpc>
                <a:spcPct val="150000"/>
              </a:lnSpc>
              <a:buFont typeface="Arial" charset="0"/>
              <a:buChar char="•"/>
            </a:pPr>
            <a:r>
              <a:rPr lang="en-US" sz="2200" dirty="0">
                <a:latin typeface="Arial" pitchFamily="34" charset="0"/>
                <a:cs typeface="Arial" pitchFamily="34" charset="0"/>
              </a:rPr>
              <a:t> </a:t>
            </a:r>
            <a:r>
              <a:rPr lang="en-US" sz="2200" dirty="0" smtClean="0">
                <a:latin typeface="Arial" pitchFamily="34" charset="0"/>
                <a:cs typeface="Arial" pitchFamily="34" charset="0"/>
              </a:rPr>
              <a:t>Whenever delineating the border of an organ, such as the heart or the liver, the long axis of the </a:t>
            </a:r>
            <a:r>
              <a:rPr lang="en-US" sz="2200" dirty="0" err="1" smtClean="0">
                <a:latin typeface="Arial" pitchFamily="34" charset="0"/>
                <a:cs typeface="Arial" pitchFamily="34" charset="0"/>
              </a:rPr>
              <a:t>pleximeter</a:t>
            </a:r>
            <a:r>
              <a:rPr lang="en-US" sz="2200" dirty="0" smtClean="0">
                <a:latin typeface="Arial" pitchFamily="34" charset="0"/>
                <a:cs typeface="Arial" pitchFamily="34" charset="0"/>
              </a:rPr>
              <a:t> finger must be kept parallel to the expected position of that border. </a:t>
            </a:r>
          </a:p>
          <a:p>
            <a:pPr algn="just">
              <a:lnSpc>
                <a:spcPct val="150000"/>
              </a:lnSpc>
              <a:buFont typeface="Arial" charset="0"/>
              <a:buChar char="•"/>
            </a:pPr>
            <a:r>
              <a:rPr lang="en-US" sz="2200" dirty="0">
                <a:latin typeface="Arial" pitchFamily="34" charset="0"/>
                <a:cs typeface="Arial" pitchFamily="34" charset="0"/>
              </a:rPr>
              <a:t> </a:t>
            </a:r>
            <a:r>
              <a:rPr lang="en-US" sz="2200" dirty="0" smtClean="0">
                <a:latin typeface="Arial" pitchFamily="34" charset="0"/>
                <a:cs typeface="Arial" pitchFamily="34" charset="0"/>
              </a:rPr>
              <a:t>The area </a:t>
            </a:r>
            <a:r>
              <a:rPr lang="en-US" sz="2200" dirty="0" err="1" smtClean="0">
                <a:latin typeface="Arial" pitchFamily="34" charset="0"/>
                <a:cs typeface="Arial" pitchFamily="34" charset="0"/>
              </a:rPr>
              <a:t>percussed</a:t>
            </a:r>
            <a:r>
              <a:rPr lang="en-US" sz="2200" dirty="0" smtClean="0">
                <a:latin typeface="Arial" pitchFamily="34" charset="0"/>
                <a:cs typeface="Arial" pitchFamily="34" charset="0"/>
              </a:rPr>
              <a:t> must be more or less equidistant from the two ears of the examiner, in order to prevent wrong interpretation of sounds; the examiner must therefore directly face the centre of the patient chest, whenever possible.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762001"/>
            <a:ext cx="8229600" cy="52194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331524" y="762000"/>
            <a:ext cx="6480951"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4339650"/>
          </a:xfrm>
          <a:prstGeom prst="rect">
            <a:avLst/>
          </a:prstGeom>
          <a:noFill/>
        </p:spPr>
        <p:txBody>
          <a:bodyPr wrap="square" rtlCol="0">
            <a:spAutoFit/>
          </a:bodyPr>
          <a:lstStyle/>
          <a:p>
            <a:pPr algn="just">
              <a:lnSpc>
                <a:spcPct val="150000"/>
              </a:lnSpc>
            </a:pPr>
            <a:r>
              <a:rPr lang="en-US" sz="3600" b="1" dirty="0" smtClean="0">
                <a:latin typeface="Arial" pitchFamily="34" charset="0"/>
                <a:cs typeface="Arial" pitchFamily="34" charset="0"/>
              </a:rPr>
              <a:t>Types of percussion notes:</a:t>
            </a:r>
          </a:p>
          <a:p>
            <a:pPr algn="just">
              <a:lnSpc>
                <a:spcPct val="150000"/>
              </a:lnSpc>
            </a:pPr>
            <a:endParaRPr lang="en-US" sz="2400" b="1" dirty="0" smtClean="0">
              <a:latin typeface="Arial" pitchFamily="34" charset="0"/>
              <a:cs typeface="Arial" pitchFamily="34" charset="0"/>
            </a:endParaRPr>
          </a:p>
          <a:p>
            <a:pPr algn="just">
              <a:lnSpc>
                <a:spcPct val="150000"/>
              </a:lnSpc>
            </a:pPr>
            <a:r>
              <a:rPr lang="en-US" sz="2800" b="1" dirty="0" smtClean="0">
                <a:latin typeface="Arial" pitchFamily="34" charset="0"/>
                <a:cs typeface="Arial" pitchFamily="34" charset="0"/>
              </a:rPr>
              <a:t>Normal lung resonance (Vesicular resonance) </a:t>
            </a:r>
            <a:r>
              <a:rPr lang="en-US" sz="2400" dirty="0" smtClean="0">
                <a:latin typeface="Arial" pitchFamily="34" charset="0"/>
                <a:cs typeface="Arial" pitchFamily="34" charset="0"/>
              </a:rPr>
              <a:t>:</a:t>
            </a:r>
          </a:p>
          <a:p>
            <a:pPr algn="just">
              <a:lnSpc>
                <a:spcPct val="150000"/>
              </a:lnSpc>
            </a:pPr>
            <a:r>
              <a:rPr lang="en-US" sz="2400" dirty="0" smtClean="0">
                <a:latin typeface="Arial" pitchFamily="34" charset="0"/>
                <a:cs typeface="Arial" pitchFamily="34" charset="0"/>
              </a:rPr>
              <a:t>The normal percussion note of the chest is due to an underlying lung  tissue, containing a normal amount of air in the air vesicles, air sacs and air passages which has a distinctive and clear character with a low pitch.</a:t>
            </a:r>
            <a:endParaRPr lang="en-US" sz="2000" dirty="0" smtClean="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53400" cy="990600"/>
          </a:xfrm>
        </p:spPr>
        <p:txBody>
          <a:bodyPr/>
          <a:lstStyle/>
          <a:p>
            <a:r>
              <a:rPr lang="en-GB" dirty="0" smtClean="0"/>
              <a:t>Anterior lung surface markings </a:t>
            </a:r>
            <a:endParaRPr lang="en-GB" dirty="0"/>
          </a:p>
        </p:txBody>
      </p:sp>
      <p:sp>
        <p:nvSpPr>
          <p:cNvPr id="3" name="Content Placeholder 2"/>
          <p:cNvSpPr>
            <a:spLocks noGrp="1"/>
          </p:cNvSpPr>
          <p:nvPr>
            <p:ph sz="quarter" idx="1"/>
          </p:nvPr>
        </p:nvSpPr>
        <p:spPr>
          <a:xfrm>
            <a:off x="467544" y="1772816"/>
            <a:ext cx="3816424" cy="4824536"/>
          </a:xfrm>
        </p:spPr>
        <p:txBody>
          <a:bodyPr>
            <a:normAutofit fontScale="62500" lnSpcReduction="20000"/>
          </a:bodyPr>
          <a:lstStyle/>
          <a:p>
            <a:r>
              <a:rPr lang="en-GB" dirty="0" smtClean="0">
                <a:solidFill>
                  <a:srgbClr val="FF0000"/>
                </a:solidFill>
              </a:rPr>
              <a:t>REMEMBER: 2,4,6,8,10 Lungs</a:t>
            </a:r>
          </a:p>
          <a:p>
            <a:r>
              <a:rPr lang="en-GB" dirty="0" smtClean="0"/>
              <a:t>Each lung extends 3cm above the clavicle (apex)</a:t>
            </a:r>
          </a:p>
          <a:p>
            <a:r>
              <a:rPr lang="en-GB" dirty="0" smtClean="0"/>
              <a:t>Anterior borders of lungs are closest at the sternal angle – 2</a:t>
            </a:r>
            <a:r>
              <a:rPr lang="en-GB" baseline="30000" dirty="0" smtClean="0"/>
              <a:t>nd</a:t>
            </a:r>
            <a:r>
              <a:rPr lang="en-GB" dirty="0" smtClean="0"/>
              <a:t> costal cartilage (cc) </a:t>
            </a:r>
          </a:p>
          <a:p>
            <a:r>
              <a:rPr lang="en-GB" dirty="0" smtClean="0"/>
              <a:t>Both reach to 4</a:t>
            </a:r>
            <a:r>
              <a:rPr lang="en-GB" baseline="30000" dirty="0" smtClean="0"/>
              <a:t>th</a:t>
            </a:r>
            <a:r>
              <a:rPr lang="en-GB" dirty="0" smtClean="0"/>
              <a:t>cc</a:t>
            </a:r>
          </a:p>
          <a:p>
            <a:r>
              <a:rPr lang="en-GB" dirty="0" smtClean="0"/>
              <a:t>Left:</a:t>
            </a:r>
          </a:p>
          <a:p>
            <a:pPr lvl="1"/>
            <a:r>
              <a:rPr lang="en-GB" dirty="0" smtClean="0"/>
              <a:t>Moves away from the midline at the 4</a:t>
            </a:r>
            <a:r>
              <a:rPr lang="en-GB" baseline="30000" dirty="0" smtClean="0"/>
              <a:t>th</a:t>
            </a:r>
            <a:r>
              <a:rPr lang="en-GB" dirty="0" smtClean="0"/>
              <a:t> cc</a:t>
            </a:r>
          </a:p>
          <a:p>
            <a:r>
              <a:rPr lang="en-GB" dirty="0"/>
              <a:t>Right: </a:t>
            </a:r>
          </a:p>
          <a:p>
            <a:pPr lvl="1"/>
            <a:r>
              <a:rPr lang="en-GB" dirty="0"/>
              <a:t>Moves away from the midline at the 6</a:t>
            </a:r>
            <a:r>
              <a:rPr lang="en-GB" baseline="30000" dirty="0"/>
              <a:t>th</a:t>
            </a:r>
            <a:r>
              <a:rPr lang="en-GB" dirty="0"/>
              <a:t> cc</a:t>
            </a:r>
          </a:p>
          <a:p>
            <a:r>
              <a:rPr lang="en-GB" dirty="0" smtClean="0"/>
              <a:t>Both cross the </a:t>
            </a:r>
            <a:r>
              <a:rPr lang="en-GB" dirty="0" err="1" smtClean="0"/>
              <a:t>midclavicular</a:t>
            </a:r>
            <a:r>
              <a:rPr lang="en-GB" dirty="0" smtClean="0"/>
              <a:t> line at the 8</a:t>
            </a:r>
            <a:r>
              <a:rPr lang="en-GB" baseline="30000" dirty="0" smtClean="0"/>
              <a:t>th</a:t>
            </a:r>
            <a:r>
              <a:rPr lang="en-GB" dirty="0" smtClean="0"/>
              <a:t> cc</a:t>
            </a:r>
          </a:p>
          <a:p>
            <a:r>
              <a:rPr lang="en-GB" dirty="0" smtClean="0"/>
              <a:t>Both cross the </a:t>
            </a:r>
            <a:r>
              <a:rPr lang="en-GB" dirty="0" err="1" smtClean="0"/>
              <a:t>midaxillary</a:t>
            </a:r>
            <a:r>
              <a:rPr lang="en-GB" dirty="0" smtClean="0"/>
              <a:t> line at the 10</a:t>
            </a:r>
            <a:r>
              <a:rPr lang="en-GB" baseline="30000" dirty="0" smtClean="0"/>
              <a:t>th</a:t>
            </a:r>
            <a:r>
              <a:rPr lang="en-GB" dirty="0" smtClean="0"/>
              <a:t> cc</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55" t="-12" r="-1120" b="50012"/>
          <a:stretch/>
        </p:blipFill>
        <p:spPr bwMode="auto">
          <a:xfrm>
            <a:off x="4038600" y="1143000"/>
            <a:ext cx="4860032" cy="38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2040" y="4869160"/>
            <a:ext cx="3816424" cy="1477328"/>
          </a:xfrm>
          <a:prstGeom prst="rect">
            <a:avLst/>
          </a:prstGeom>
          <a:noFill/>
        </p:spPr>
        <p:txBody>
          <a:bodyPr wrap="square" rtlCol="0">
            <a:spAutoFit/>
          </a:bodyPr>
          <a:lstStyle/>
          <a:p>
            <a:r>
              <a:rPr lang="en-GB" dirty="0" smtClean="0"/>
              <a:t>Note about pleura: They have the same surface markings as the lungs but reach further down to the 12</a:t>
            </a:r>
            <a:r>
              <a:rPr lang="en-GB" baseline="30000" dirty="0" smtClean="0"/>
              <a:t>th</a:t>
            </a:r>
            <a:r>
              <a:rPr lang="en-GB" dirty="0" smtClean="0"/>
              <a:t> cc</a:t>
            </a:r>
          </a:p>
          <a:p>
            <a:r>
              <a:rPr lang="en-GB" dirty="0" smtClean="0">
                <a:solidFill>
                  <a:srgbClr val="FF0000"/>
                </a:solidFill>
              </a:rPr>
              <a:t>REMEMBER: 2,4,6,8,10,12 Pleura</a:t>
            </a:r>
          </a:p>
          <a:p>
            <a:endParaRPr lang="en-GB" dirty="0"/>
          </a:p>
        </p:txBody>
      </p:sp>
    </p:spTree>
    <p:extLst>
      <p:ext uri="{BB962C8B-B14F-4D97-AF65-F5344CB8AC3E}">
        <p14:creationId xmlns:p14="http://schemas.microsoft.com/office/powerpoint/2010/main" val="248860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7344816"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Abnormal types of percussion notes</a:t>
            </a:r>
          </a:p>
        </p:txBody>
      </p:sp>
      <p:sp>
        <p:nvSpPr>
          <p:cNvPr id="3" name="TextBox 2"/>
          <p:cNvSpPr txBox="1"/>
          <p:nvPr/>
        </p:nvSpPr>
        <p:spPr>
          <a:xfrm>
            <a:off x="683568" y="1916832"/>
            <a:ext cx="3456384" cy="3970318"/>
          </a:xfrm>
          <a:prstGeom prst="rect">
            <a:avLst/>
          </a:prstGeom>
          <a:noFill/>
        </p:spPr>
        <p:txBody>
          <a:bodyPr wrap="square" rtlCol="0">
            <a:spAutoFit/>
          </a:bodyPr>
          <a:lstStyle/>
          <a:p>
            <a:pPr algn="ctr"/>
            <a:r>
              <a:rPr lang="en-US" sz="2800" b="1" dirty="0" smtClean="0">
                <a:latin typeface="Arial" pitchFamily="34" charset="0"/>
                <a:cs typeface="Arial" pitchFamily="34" charset="0"/>
              </a:rPr>
              <a:t>Quantitatively different </a:t>
            </a:r>
          </a:p>
          <a:p>
            <a:pPr algn="ctr"/>
            <a:endParaRPr lang="en-US" sz="2800" b="1" dirty="0" smtClean="0">
              <a:latin typeface="Arial" pitchFamily="34" charset="0"/>
              <a:cs typeface="Arial" pitchFamily="34" charset="0"/>
            </a:endParaRPr>
          </a:p>
          <a:p>
            <a:pPr>
              <a:buFont typeface="Arial" charset="0"/>
              <a:buChar char="•"/>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Tympany</a:t>
            </a:r>
            <a:endParaRPr lang="en-US" sz="2800" dirty="0" smtClean="0">
              <a:latin typeface="Arial" pitchFamily="34" charset="0"/>
              <a:cs typeface="Arial" pitchFamily="34" charset="0"/>
            </a:endParaRPr>
          </a:p>
          <a:p>
            <a:pPr>
              <a:buFont typeface="Arial" charset="0"/>
              <a:buChar char="•"/>
            </a:pPr>
            <a:r>
              <a:rPr lang="en-US" sz="2800" dirty="0">
                <a:latin typeface="Arial" pitchFamily="34" charset="0"/>
                <a:cs typeface="Arial" pitchFamily="34" charset="0"/>
              </a:rPr>
              <a:t> </a:t>
            </a:r>
            <a:r>
              <a:rPr lang="en-US" sz="2800" dirty="0" err="1" smtClean="0">
                <a:latin typeface="Arial" pitchFamily="34" charset="0"/>
                <a:cs typeface="Arial" pitchFamily="34" charset="0"/>
              </a:rPr>
              <a:t>Subtympany</a:t>
            </a:r>
            <a:endParaRPr lang="en-US" sz="2800" dirty="0" smtClean="0">
              <a:latin typeface="Arial" pitchFamily="34" charset="0"/>
              <a:cs typeface="Arial" pitchFamily="34" charset="0"/>
            </a:endParaRPr>
          </a:p>
          <a:p>
            <a:pPr>
              <a:buFont typeface="Arial" charset="0"/>
              <a:buChar char="•"/>
            </a:pPr>
            <a:r>
              <a:rPr lang="en-US" sz="2800" dirty="0" err="1" smtClean="0">
                <a:latin typeface="Arial" pitchFamily="34" charset="0"/>
                <a:cs typeface="Arial" pitchFamily="34" charset="0"/>
              </a:rPr>
              <a:t>Hyperresonance</a:t>
            </a:r>
            <a:endParaRPr lang="en-US" sz="2800" dirty="0" smtClean="0">
              <a:latin typeface="Arial" pitchFamily="34" charset="0"/>
              <a:cs typeface="Arial" pitchFamily="34" charset="0"/>
            </a:endParaRPr>
          </a:p>
          <a:p>
            <a:pPr>
              <a:buFont typeface="Arial" charset="0"/>
              <a:buChar char="•"/>
            </a:pPr>
            <a:r>
              <a:rPr lang="en-US" sz="2800" dirty="0" smtClean="0">
                <a:latin typeface="Arial" pitchFamily="34" charset="0"/>
                <a:cs typeface="Arial" pitchFamily="34" charset="0"/>
              </a:rPr>
              <a:t>Impairment of note</a:t>
            </a:r>
          </a:p>
          <a:p>
            <a:pPr>
              <a:buFont typeface="Arial"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dullness</a:t>
            </a:r>
          </a:p>
          <a:p>
            <a:pPr>
              <a:buFont typeface="Arial"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stony dullness</a:t>
            </a:r>
            <a:endParaRPr lang="en-IN" sz="2800" dirty="0">
              <a:latin typeface="Arial" pitchFamily="34" charset="0"/>
              <a:cs typeface="Arial" pitchFamily="34" charset="0"/>
            </a:endParaRPr>
          </a:p>
        </p:txBody>
      </p:sp>
      <p:sp>
        <p:nvSpPr>
          <p:cNvPr id="5" name="TextBox 4"/>
          <p:cNvSpPr txBox="1"/>
          <p:nvPr/>
        </p:nvSpPr>
        <p:spPr>
          <a:xfrm>
            <a:off x="4788024" y="1988840"/>
            <a:ext cx="3960440" cy="2585323"/>
          </a:xfrm>
          <a:prstGeom prst="rect">
            <a:avLst/>
          </a:prstGeom>
          <a:noFill/>
        </p:spPr>
        <p:txBody>
          <a:bodyPr wrap="square" rtlCol="0">
            <a:spAutoFit/>
          </a:bodyPr>
          <a:lstStyle/>
          <a:p>
            <a:pPr algn="ctr"/>
            <a:r>
              <a:rPr lang="en-US" sz="3000" b="1" dirty="0" smtClean="0">
                <a:latin typeface="Arial" pitchFamily="34" charset="0"/>
                <a:cs typeface="Arial" pitchFamily="34" charset="0"/>
              </a:rPr>
              <a:t>Qualitative different</a:t>
            </a:r>
          </a:p>
          <a:p>
            <a:endParaRPr lang="en-US" sz="3000" b="1" dirty="0" smtClean="0">
              <a:latin typeface="Arial" pitchFamily="34" charset="0"/>
              <a:cs typeface="Arial" pitchFamily="34" charset="0"/>
            </a:endParaRPr>
          </a:p>
          <a:p>
            <a:endParaRPr lang="en-US" sz="3000" b="1"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Cracked pot resonance</a:t>
            </a:r>
          </a:p>
          <a:p>
            <a:pPr>
              <a:buFont typeface="Arial" pitchFamily="34" charset="0"/>
              <a:buChar char="•"/>
            </a:pPr>
            <a:r>
              <a:rPr lang="en-US" sz="2400" dirty="0">
                <a:latin typeface="Arial" pitchFamily="34" charset="0"/>
                <a:cs typeface="Arial" pitchFamily="34" charset="0"/>
              </a:rPr>
              <a:t> </a:t>
            </a:r>
            <a:r>
              <a:rPr lang="en-US" sz="2400" dirty="0" err="1" smtClean="0">
                <a:latin typeface="Arial" pitchFamily="34" charset="0"/>
                <a:cs typeface="Arial" pitchFamily="34" charset="0"/>
              </a:rPr>
              <a:t>Amphoric</a:t>
            </a:r>
            <a:r>
              <a:rPr lang="en-US" sz="2400" dirty="0" smtClean="0">
                <a:latin typeface="Arial" pitchFamily="34" charset="0"/>
                <a:cs typeface="Arial" pitchFamily="34" charset="0"/>
              </a:rPr>
              <a:t> resonance</a:t>
            </a:r>
          </a:p>
          <a:p>
            <a:pPr>
              <a:buFont typeface="Arial" pitchFamily="34" charset="0"/>
              <a:buChar char="•"/>
            </a:pPr>
            <a:r>
              <a:rPr lang="en-US" sz="2400" dirty="0">
                <a:latin typeface="Arial" pitchFamily="34" charset="0"/>
                <a:cs typeface="Arial" pitchFamily="34" charset="0"/>
              </a:rPr>
              <a:t> </a:t>
            </a:r>
            <a:r>
              <a:rPr lang="en-US" sz="2400" dirty="0" smtClean="0">
                <a:latin typeface="Arial" pitchFamily="34" charset="0"/>
                <a:cs typeface="Arial" pitchFamily="34" charset="0"/>
              </a:rPr>
              <a:t>Bell </a:t>
            </a:r>
            <a:r>
              <a:rPr lang="en-US" sz="2400" dirty="0" err="1" smtClean="0">
                <a:latin typeface="Arial" pitchFamily="34" charset="0"/>
                <a:cs typeface="Arial" pitchFamily="34" charset="0"/>
              </a:rPr>
              <a:t>tympany</a:t>
            </a:r>
            <a:endParaRPr lang="en-IN" sz="2400" dirty="0">
              <a:latin typeface="Arial" pitchFamily="34" charset="0"/>
              <a:cs typeface="Arial" pitchFamily="34" charset="0"/>
            </a:endParaRPr>
          </a:p>
        </p:txBody>
      </p:sp>
      <p:sp>
        <p:nvSpPr>
          <p:cNvPr id="6" name="Right Brace 5"/>
          <p:cNvSpPr/>
          <p:nvPr/>
        </p:nvSpPr>
        <p:spPr>
          <a:xfrm rot="16200000">
            <a:off x="3959932" y="-207404"/>
            <a:ext cx="576064" cy="352839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5539978"/>
          </a:xfrm>
          <a:prstGeom prst="rect">
            <a:avLst/>
          </a:prstGeom>
          <a:noFill/>
        </p:spPr>
        <p:txBody>
          <a:bodyPr wrap="square" rtlCol="0">
            <a:spAutoFit/>
          </a:bodyPr>
          <a:lstStyle/>
          <a:p>
            <a:pPr algn="just">
              <a:lnSpc>
                <a:spcPct val="150000"/>
              </a:lnSpc>
            </a:pPr>
            <a:r>
              <a:rPr lang="en-US" sz="2400" b="1" dirty="0" err="1" smtClean="0">
                <a:latin typeface="Arial" pitchFamily="34" charset="0"/>
                <a:cs typeface="Arial" pitchFamily="34" charset="0"/>
              </a:rPr>
              <a:t>Tympany</a:t>
            </a:r>
            <a:r>
              <a:rPr lang="en-US" sz="2400" b="1" dirty="0" smtClean="0">
                <a:latin typeface="Arial" pitchFamily="34" charset="0"/>
                <a:cs typeface="Arial" pitchFamily="34" charset="0"/>
              </a:rPr>
              <a:t> : </a:t>
            </a:r>
            <a:r>
              <a:rPr lang="en-US" sz="2400" dirty="0" smtClean="0">
                <a:latin typeface="Arial" pitchFamily="34" charset="0"/>
                <a:cs typeface="Arial" pitchFamily="34" charset="0"/>
              </a:rPr>
              <a:t>Drum like note.</a:t>
            </a:r>
          </a:p>
          <a:p>
            <a:pPr algn="just">
              <a:lnSpc>
                <a:spcPct val="150000"/>
              </a:lnSpc>
            </a:pPr>
            <a:r>
              <a:rPr lang="en-US" sz="2400" dirty="0" smtClean="0">
                <a:latin typeface="Arial" pitchFamily="34" charset="0"/>
                <a:cs typeface="Arial" pitchFamily="34" charset="0"/>
              </a:rPr>
              <a:t>When such a note in heard once a region of the chest mall, the possibility of a superficial cavity in the lung or </a:t>
            </a:r>
            <a:r>
              <a:rPr lang="en-US" sz="2400" dirty="0" err="1" smtClean="0">
                <a:latin typeface="Arial" pitchFamily="34" charset="0"/>
                <a:cs typeface="Arial" pitchFamily="34" charset="0"/>
              </a:rPr>
              <a:t>pneumothorax</a:t>
            </a:r>
            <a:r>
              <a:rPr lang="en-US" sz="2400" dirty="0" smtClean="0">
                <a:latin typeface="Arial" pitchFamily="34" charset="0"/>
                <a:cs typeface="Arial" pitchFamily="34" charset="0"/>
              </a:rPr>
              <a:t> should be considered.</a:t>
            </a:r>
          </a:p>
          <a:p>
            <a:pPr algn="just">
              <a:lnSpc>
                <a:spcPct val="150000"/>
              </a:lnSpc>
            </a:pPr>
            <a:endParaRPr lang="en-US" sz="2400" b="1" dirty="0" smtClean="0">
              <a:latin typeface="Arial" pitchFamily="34" charset="0"/>
              <a:cs typeface="Arial" pitchFamily="34" charset="0"/>
            </a:endParaRPr>
          </a:p>
          <a:p>
            <a:pPr algn="just">
              <a:lnSpc>
                <a:spcPct val="150000"/>
              </a:lnSpc>
            </a:pPr>
            <a:r>
              <a:rPr lang="en-US" sz="2400" b="1" dirty="0" err="1" smtClean="0">
                <a:latin typeface="Arial" pitchFamily="34" charset="0"/>
                <a:cs typeface="Arial" pitchFamily="34" charset="0"/>
              </a:rPr>
              <a:t>Subtympany</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Skodaic</a:t>
            </a:r>
            <a:r>
              <a:rPr lang="en-US" sz="2400" dirty="0">
                <a:latin typeface="Arial" pitchFamily="34" charset="0"/>
                <a:cs typeface="Arial" pitchFamily="34" charset="0"/>
              </a:rPr>
              <a:t> </a:t>
            </a:r>
            <a:r>
              <a:rPr lang="en-US" sz="2400" dirty="0" smtClean="0">
                <a:latin typeface="Arial" pitchFamily="34" charset="0"/>
                <a:cs typeface="Arial" pitchFamily="34" charset="0"/>
              </a:rPr>
              <a:t>resonance) : </a:t>
            </a:r>
          </a:p>
          <a:p>
            <a:pPr algn="just">
              <a:lnSpc>
                <a:spcPct val="150000"/>
              </a:lnSpc>
            </a:pPr>
            <a:r>
              <a:rPr lang="en-US" sz="2400" dirty="0" err="1" smtClean="0">
                <a:latin typeface="Arial" pitchFamily="34" charset="0"/>
                <a:cs typeface="Arial" pitchFamily="34" charset="0"/>
              </a:rPr>
              <a:t>Hyperresonant</a:t>
            </a:r>
            <a:r>
              <a:rPr lang="en-US" sz="2400" dirty="0" smtClean="0">
                <a:latin typeface="Arial" pitchFamily="34" charset="0"/>
                <a:cs typeface="Arial" pitchFamily="34" charset="0"/>
              </a:rPr>
              <a:t> note with boxy quality.</a:t>
            </a:r>
          </a:p>
          <a:p>
            <a:pPr algn="just">
              <a:lnSpc>
                <a:spcPct val="150000"/>
              </a:lnSpc>
            </a:pPr>
            <a:r>
              <a:rPr lang="en-US" sz="2400" dirty="0" smtClean="0">
                <a:latin typeface="Arial" pitchFamily="34" charset="0"/>
                <a:cs typeface="Arial" pitchFamily="34" charset="0"/>
              </a:rPr>
              <a:t>heard just above the level of a pleural effusion or      pneumonic consolidation .</a:t>
            </a:r>
          </a:p>
          <a:p>
            <a:pPr algn="just">
              <a:lnSpc>
                <a:spcPct val="150000"/>
              </a:lnSpc>
            </a:pPr>
            <a:endParaRPr lang="en-US" sz="2000"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6647974"/>
          </a:xfrm>
          <a:prstGeom prst="rect">
            <a:avLst/>
          </a:prstGeom>
          <a:noFill/>
        </p:spPr>
        <p:txBody>
          <a:bodyPr wrap="square" rtlCol="0">
            <a:spAutoFit/>
          </a:bodyPr>
          <a:lstStyle/>
          <a:p>
            <a:pPr algn="just">
              <a:lnSpc>
                <a:spcPct val="150000"/>
              </a:lnSpc>
            </a:pPr>
            <a:r>
              <a:rPr lang="en-US" sz="2400" b="1" dirty="0" err="1" smtClean="0">
                <a:latin typeface="Arial" pitchFamily="34" charset="0"/>
                <a:cs typeface="Arial" pitchFamily="34" charset="0"/>
              </a:rPr>
              <a:t>Hyperresonance</a:t>
            </a:r>
            <a:r>
              <a:rPr lang="en-US" sz="2400" b="1" dirty="0" smtClean="0">
                <a:latin typeface="Arial" pitchFamily="34" charset="0"/>
                <a:cs typeface="Arial" pitchFamily="34" charset="0"/>
              </a:rPr>
              <a:t>:</a:t>
            </a:r>
            <a:r>
              <a:rPr lang="en-US" sz="2400" dirty="0">
                <a:latin typeface="Arial" pitchFamily="34" charset="0"/>
                <a:cs typeface="Arial" pitchFamily="34" charset="0"/>
              </a:rPr>
              <a:t>	</a:t>
            </a:r>
            <a:r>
              <a:rPr lang="en-US" sz="2400" dirty="0" smtClean="0">
                <a:latin typeface="Arial" pitchFamily="34" charset="0"/>
                <a:cs typeface="Arial" pitchFamily="34" charset="0"/>
              </a:rPr>
              <a:t>A note intermediate in pitch between normal lung resonance and </a:t>
            </a:r>
            <a:r>
              <a:rPr lang="en-US" sz="2400" dirty="0" err="1" smtClean="0">
                <a:latin typeface="Arial" pitchFamily="34" charset="0"/>
                <a:cs typeface="Arial" pitchFamily="34" charset="0"/>
              </a:rPr>
              <a:t>tympany</a:t>
            </a:r>
            <a:r>
              <a:rPr lang="en-US" sz="2400" dirty="0" smtClean="0">
                <a:latin typeface="Arial" pitchFamily="34" charset="0"/>
                <a:cs typeface="Arial" pitchFamily="34" charset="0"/>
              </a:rPr>
              <a:t> which can be elicited normally by </a:t>
            </a:r>
            <a:r>
              <a:rPr lang="en-US" sz="2400" dirty="0" err="1" smtClean="0">
                <a:latin typeface="Arial" pitchFamily="34" charset="0"/>
                <a:cs typeface="Arial" pitchFamily="34" charset="0"/>
              </a:rPr>
              <a:t>percussing</a:t>
            </a:r>
            <a:r>
              <a:rPr lang="en-US" sz="2400" dirty="0" smtClean="0">
                <a:latin typeface="Arial" pitchFamily="34" charset="0"/>
                <a:cs typeface="Arial" pitchFamily="34" charset="0"/>
              </a:rPr>
              <a:t> in full inspiration. Pathologically it can be encountered either </a:t>
            </a:r>
          </a:p>
          <a:p>
            <a:pPr algn="just">
              <a:lnSpc>
                <a:spcPct val="150000"/>
              </a:lnSpc>
            </a:pPr>
            <a:r>
              <a:rPr lang="en-US" sz="2400" dirty="0" smtClean="0">
                <a:latin typeface="Arial" pitchFamily="34" charset="0"/>
                <a:cs typeface="Arial" pitchFamily="34" charset="0"/>
              </a:rPr>
              <a:t>B/L  in case of emphysema. </a:t>
            </a:r>
          </a:p>
          <a:p>
            <a:pPr algn="just">
              <a:lnSpc>
                <a:spcPct val="150000"/>
              </a:lnSpc>
            </a:pPr>
            <a:r>
              <a:rPr lang="en-US" sz="2400" dirty="0" smtClean="0">
                <a:latin typeface="Arial" pitchFamily="34" charset="0"/>
                <a:cs typeface="Arial" pitchFamily="34" charset="0"/>
              </a:rPr>
              <a:t>U/L in </a:t>
            </a:r>
            <a:r>
              <a:rPr lang="en-US" sz="2400" dirty="0" err="1" smtClean="0">
                <a:latin typeface="Arial" pitchFamily="34" charset="0"/>
                <a:cs typeface="Arial" pitchFamily="34" charset="0"/>
              </a:rPr>
              <a:t>pneumothorax</a:t>
            </a:r>
            <a:r>
              <a:rPr lang="en-US" sz="2400" dirty="0" smtClean="0">
                <a:latin typeface="Arial" pitchFamily="34" charset="0"/>
                <a:cs typeface="Arial" pitchFamily="34" charset="0"/>
              </a:rPr>
              <a:t>, large </a:t>
            </a:r>
            <a:r>
              <a:rPr lang="en-US" sz="2400" dirty="0" err="1" smtClean="0">
                <a:latin typeface="Arial" pitchFamily="34" charset="0"/>
                <a:cs typeface="Arial" pitchFamily="34" charset="0"/>
              </a:rPr>
              <a:t>bullae</a:t>
            </a:r>
            <a:r>
              <a:rPr lang="en-US" sz="2400" dirty="0" smtClean="0">
                <a:latin typeface="Arial" pitchFamily="34" charset="0"/>
                <a:cs typeface="Arial" pitchFamily="34" charset="0"/>
              </a:rPr>
              <a:t> or compensatory emphysema.</a:t>
            </a:r>
          </a:p>
          <a:p>
            <a:pPr algn="just">
              <a:lnSpc>
                <a:spcPct val="150000"/>
              </a:lnSpc>
            </a:pPr>
            <a:r>
              <a:rPr lang="en-US" sz="2400" b="1" dirty="0" smtClean="0">
                <a:latin typeface="Arial" pitchFamily="34" charset="0"/>
                <a:cs typeface="Arial" pitchFamily="34" charset="0"/>
              </a:rPr>
              <a:t>Impaired note </a:t>
            </a:r>
            <a:r>
              <a:rPr lang="en-US" sz="2400" dirty="0" smtClean="0">
                <a:latin typeface="Arial" pitchFamily="34" charset="0"/>
                <a:cs typeface="Arial" pitchFamily="34" charset="0"/>
              </a:rPr>
              <a:t>: When part of the lung becomes comparatively airless, it fails to vibrate sufficiently to the percussion stroke and gives rise to an impairment of note or loss of resonance. </a:t>
            </a:r>
          </a:p>
          <a:p>
            <a:pPr algn="just">
              <a:lnSpc>
                <a:spcPct val="150000"/>
              </a:lnSpc>
            </a:pPr>
            <a:endParaRPr lang="en-US" sz="2000" dirty="0" smtClean="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5078313"/>
          </a:xfrm>
          <a:prstGeom prst="rect">
            <a:avLst/>
          </a:prstGeom>
          <a:noFill/>
        </p:spPr>
        <p:txBody>
          <a:bodyPr wrap="square" rtlCol="0">
            <a:spAutoFit/>
          </a:bodyPr>
          <a:lstStyle/>
          <a:p>
            <a:pPr algn="just">
              <a:lnSpc>
                <a:spcPct val="150000"/>
              </a:lnSpc>
            </a:pPr>
            <a:endParaRPr lang="en-US" sz="2400" dirty="0" smtClean="0">
              <a:latin typeface="Arial" pitchFamily="34" charset="0"/>
              <a:cs typeface="Arial" pitchFamily="34" charset="0"/>
            </a:endParaRPr>
          </a:p>
          <a:p>
            <a:pPr algn="just">
              <a:lnSpc>
                <a:spcPct val="150000"/>
              </a:lnSpc>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Flatness (absolute dullness) </a:t>
            </a:r>
            <a:r>
              <a:rPr lang="en-US" sz="2400" dirty="0" smtClean="0">
                <a:latin typeface="Arial" pitchFamily="34" charset="0"/>
                <a:cs typeface="Arial" pitchFamily="34" charset="0"/>
              </a:rPr>
              <a:t>: A percussion note completely devoid of resonance a displaying absolute or extreme dullness in referred to as flat dull notes.</a:t>
            </a:r>
          </a:p>
          <a:p>
            <a:pPr algn="just">
              <a:lnSpc>
                <a:spcPct val="150000"/>
              </a:lnSpc>
            </a:pPr>
            <a:endParaRPr lang="en-US" sz="2400" dirty="0" smtClean="0">
              <a:latin typeface="Arial" pitchFamily="34" charset="0"/>
              <a:cs typeface="Arial" pitchFamily="34" charset="0"/>
            </a:endParaRPr>
          </a:p>
          <a:p>
            <a:pPr algn="just">
              <a:lnSpc>
                <a:spcPct val="150000"/>
              </a:lnSpc>
            </a:pPr>
            <a:r>
              <a:rPr lang="en-US" sz="2400" b="1" dirty="0" smtClean="0">
                <a:latin typeface="Arial" pitchFamily="34" charset="0"/>
                <a:cs typeface="Arial" pitchFamily="34" charset="0"/>
              </a:rPr>
              <a:t>Stony dullness</a:t>
            </a:r>
            <a:r>
              <a:rPr lang="en-US" sz="2400" dirty="0" smtClean="0">
                <a:latin typeface="Arial" pitchFamily="34" charset="0"/>
                <a:cs typeface="Arial" pitchFamily="34" charset="0"/>
              </a:rPr>
              <a:t>: A type of absolutely dull percussion note associated with pain when </a:t>
            </a:r>
            <a:r>
              <a:rPr lang="en-US" sz="2400" dirty="0" err="1" smtClean="0">
                <a:latin typeface="Arial" pitchFamily="34" charset="0"/>
                <a:cs typeface="Arial" pitchFamily="34" charset="0"/>
              </a:rPr>
              <a:t>percussing</a:t>
            </a:r>
            <a:r>
              <a:rPr lang="en-US" sz="2400" dirty="0" smtClean="0">
                <a:latin typeface="Arial" pitchFamily="34" charset="0"/>
                <a:cs typeface="Arial" pitchFamily="34" charset="0"/>
              </a:rPr>
              <a:t> in the examiner’s </a:t>
            </a:r>
            <a:r>
              <a:rPr lang="en-US" sz="2400" dirty="0" err="1" smtClean="0">
                <a:latin typeface="Arial" pitchFamily="34" charset="0"/>
                <a:cs typeface="Arial" pitchFamily="34" charset="0"/>
              </a:rPr>
              <a:t>pleximeter</a:t>
            </a:r>
            <a:r>
              <a:rPr lang="en-US" sz="2400" dirty="0" smtClean="0">
                <a:latin typeface="Arial" pitchFamily="34" charset="0"/>
                <a:cs typeface="Arial" pitchFamily="34" charset="0"/>
              </a:rPr>
              <a:t> finger as one would experience when </a:t>
            </a:r>
            <a:r>
              <a:rPr lang="en-US" sz="2400" dirty="0" err="1" smtClean="0">
                <a:latin typeface="Arial" pitchFamily="34" charset="0"/>
                <a:cs typeface="Arial" pitchFamily="34" charset="0"/>
              </a:rPr>
              <a:t>percussing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oves</a:t>
            </a:r>
            <a:r>
              <a:rPr lang="en-US" sz="2400" dirty="0" smtClean="0">
                <a:latin typeface="Arial" pitchFamily="34" charset="0"/>
                <a:cs typeface="Arial" pitchFamily="34" charset="0"/>
              </a:rPr>
              <a:t> stone. </a:t>
            </a:r>
            <a:endParaRPr lang="en-US" sz="2000" dirty="0" smtClean="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MD05680035im.jpg"/>
          <p:cNvPicPr>
            <a:picLocks noGrp="1" noChangeAspect="1" noChangeArrowheads="1"/>
          </p:cNvPicPr>
          <p:nvPr>
            <p:ph idx="1"/>
          </p:nvPr>
        </p:nvPicPr>
        <p:blipFill>
          <a:blip r:embed="rId2" cstate="print"/>
          <a:srcRect/>
          <a:stretch>
            <a:fillRect/>
          </a:stretch>
        </p:blipFill>
        <p:spPr bwMode="auto">
          <a:xfrm>
            <a:off x="-152400" y="-76200"/>
            <a:ext cx="9067800" cy="7467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11560" y="332656"/>
          <a:ext cx="7704856" cy="6216237"/>
        </p:xfrm>
        <a:graphic>
          <a:graphicData uri="http://schemas.openxmlformats.org/drawingml/2006/table">
            <a:tbl>
              <a:tblPr firstRow="1" bandRow="1">
                <a:tableStyleId>{5C22544A-7EE6-4342-B048-85BDC9FD1C3A}</a:tableStyleId>
              </a:tblPr>
              <a:tblGrid>
                <a:gridCol w="3024336"/>
                <a:gridCol w="4680520"/>
              </a:tblGrid>
              <a:tr h="991947">
                <a:tc>
                  <a:txBody>
                    <a:bodyPr/>
                    <a:lstStyle/>
                    <a:p>
                      <a:pPr algn="ctr"/>
                      <a:r>
                        <a:rPr lang="en-US" sz="2400" dirty="0" smtClean="0"/>
                        <a:t>TYPE</a:t>
                      </a:r>
                      <a:r>
                        <a:rPr lang="en-US" sz="2400" baseline="0" dirty="0" smtClean="0"/>
                        <a:t> OF PERCUSSION NOTE</a:t>
                      </a:r>
                      <a:endParaRPr lang="en-IN" sz="2400" dirty="0"/>
                    </a:p>
                  </a:txBody>
                  <a:tcPr/>
                </a:tc>
                <a:tc>
                  <a:txBody>
                    <a:bodyPr/>
                    <a:lstStyle/>
                    <a:p>
                      <a:pPr algn="ctr"/>
                      <a:r>
                        <a:rPr lang="en-US" sz="2400" dirty="0" smtClean="0"/>
                        <a:t>SEEN</a:t>
                      </a:r>
                      <a:r>
                        <a:rPr lang="en-US" sz="2400" baseline="0" dirty="0" smtClean="0"/>
                        <a:t> IN </a:t>
                      </a:r>
                      <a:endParaRPr lang="en-IN" sz="2400" dirty="0"/>
                    </a:p>
                  </a:txBody>
                  <a:tcPr/>
                </a:tc>
              </a:tr>
              <a:tr h="551082">
                <a:tc>
                  <a:txBody>
                    <a:bodyPr/>
                    <a:lstStyle/>
                    <a:p>
                      <a:pPr algn="ctr"/>
                      <a:r>
                        <a:rPr lang="en-US" sz="2400" dirty="0" err="1" smtClean="0"/>
                        <a:t>Tympanitic</a:t>
                      </a:r>
                      <a:endParaRPr lang="en-IN" sz="2400" dirty="0"/>
                    </a:p>
                  </a:txBody>
                  <a:tcPr/>
                </a:tc>
                <a:tc>
                  <a:txBody>
                    <a:bodyPr/>
                    <a:lstStyle/>
                    <a:p>
                      <a:pPr algn="ctr"/>
                      <a:r>
                        <a:rPr lang="en-US" sz="2400" dirty="0" smtClean="0"/>
                        <a:t>Gas containing  hollow viscera.</a:t>
                      </a:r>
                      <a:endParaRPr lang="en-IN" sz="2400" dirty="0"/>
                    </a:p>
                  </a:txBody>
                  <a:tcPr/>
                </a:tc>
              </a:tr>
              <a:tr h="551082">
                <a:tc>
                  <a:txBody>
                    <a:bodyPr/>
                    <a:lstStyle/>
                    <a:p>
                      <a:pPr algn="ctr"/>
                      <a:r>
                        <a:rPr lang="en-US" sz="2400" dirty="0" err="1" smtClean="0"/>
                        <a:t>Subtympany</a:t>
                      </a:r>
                      <a:r>
                        <a:rPr lang="en-US" sz="2400" dirty="0" smtClean="0"/>
                        <a:t> </a:t>
                      </a:r>
                      <a:endParaRPr lang="en-IN" sz="2400" dirty="0"/>
                    </a:p>
                  </a:txBody>
                  <a:tcPr/>
                </a:tc>
                <a:tc>
                  <a:txBody>
                    <a:bodyPr/>
                    <a:lstStyle/>
                    <a:p>
                      <a:pPr algn="ctr"/>
                      <a:r>
                        <a:rPr lang="en-US" sz="2400" dirty="0" smtClean="0"/>
                        <a:t>Above  pleural effusion</a:t>
                      </a:r>
                      <a:r>
                        <a:rPr lang="en-US" sz="2400" baseline="0" dirty="0" smtClean="0"/>
                        <a:t> or consolidation </a:t>
                      </a:r>
                      <a:endParaRPr lang="en-IN" sz="2400" dirty="0"/>
                    </a:p>
                  </a:txBody>
                  <a:tcPr/>
                </a:tc>
              </a:tr>
              <a:tr h="551082">
                <a:tc>
                  <a:txBody>
                    <a:bodyPr/>
                    <a:lstStyle/>
                    <a:p>
                      <a:pPr algn="ctr"/>
                      <a:r>
                        <a:rPr lang="en-US" sz="2400" dirty="0" err="1" smtClean="0"/>
                        <a:t>Hyperresonant</a:t>
                      </a:r>
                      <a:endParaRPr lang="en-IN" sz="2400" dirty="0"/>
                    </a:p>
                  </a:txBody>
                  <a:tcPr/>
                </a:tc>
                <a:tc>
                  <a:txBody>
                    <a:bodyPr/>
                    <a:lstStyle/>
                    <a:p>
                      <a:pPr algn="ctr"/>
                      <a:r>
                        <a:rPr lang="en-US" sz="2400" dirty="0" err="1" smtClean="0"/>
                        <a:t>Pneumothorax</a:t>
                      </a:r>
                      <a:endParaRPr lang="en-IN" sz="2400" dirty="0"/>
                    </a:p>
                  </a:txBody>
                  <a:tcPr/>
                </a:tc>
              </a:tr>
              <a:tr h="551082">
                <a:tc>
                  <a:txBody>
                    <a:bodyPr/>
                    <a:lstStyle/>
                    <a:p>
                      <a:pPr algn="ctr"/>
                      <a:r>
                        <a:rPr lang="en-US" sz="2400" dirty="0" smtClean="0"/>
                        <a:t>Resonant</a:t>
                      </a:r>
                      <a:endParaRPr lang="en-IN" sz="2400" dirty="0"/>
                    </a:p>
                  </a:txBody>
                  <a:tcPr/>
                </a:tc>
                <a:tc>
                  <a:txBody>
                    <a:bodyPr/>
                    <a:lstStyle/>
                    <a:p>
                      <a:pPr algn="ctr"/>
                      <a:r>
                        <a:rPr lang="en-US" sz="2400" dirty="0" smtClean="0"/>
                        <a:t>Normal aerated lung</a:t>
                      </a:r>
                      <a:endParaRPr lang="en-IN" sz="2400" dirty="0"/>
                    </a:p>
                  </a:txBody>
                  <a:tcPr/>
                </a:tc>
              </a:tr>
              <a:tr h="551082">
                <a:tc>
                  <a:txBody>
                    <a:bodyPr/>
                    <a:lstStyle/>
                    <a:p>
                      <a:pPr algn="ctr"/>
                      <a:r>
                        <a:rPr lang="en-US" sz="2400" dirty="0" smtClean="0"/>
                        <a:t>Impaired</a:t>
                      </a:r>
                      <a:endParaRPr lang="en-IN" sz="2400" dirty="0"/>
                    </a:p>
                  </a:txBody>
                  <a:tcPr/>
                </a:tc>
                <a:tc>
                  <a:txBody>
                    <a:bodyPr/>
                    <a:lstStyle/>
                    <a:p>
                      <a:pPr algn="ctr"/>
                      <a:r>
                        <a:rPr lang="en-US" sz="2400" dirty="0" smtClean="0"/>
                        <a:t>Pulmonary fibrosis,</a:t>
                      </a:r>
                      <a:r>
                        <a:rPr lang="en-US" sz="2400" baseline="0" dirty="0" smtClean="0"/>
                        <a:t> sometimes consolidation or collapse.</a:t>
                      </a:r>
                      <a:endParaRPr lang="en-IN" sz="2400" dirty="0"/>
                    </a:p>
                  </a:txBody>
                  <a:tcPr/>
                </a:tc>
              </a:tr>
              <a:tr h="551082">
                <a:tc>
                  <a:txBody>
                    <a:bodyPr/>
                    <a:lstStyle/>
                    <a:p>
                      <a:pPr algn="ctr"/>
                      <a:r>
                        <a:rPr lang="en-US" sz="2400" dirty="0" smtClean="0"/>
                        <a:t>Dull</a:t>
                      </a:r>
                      <a:endParaRPr lang="en-IN" sz="2400" dirty="0"/>
                    </a:p>
                  </a:txBody>
                  <a:tcPr/>
                </a:tc>
                <a:tc>
                  <a:txBody>
                    <a:bodyPr/>
                    <a:lstStyle/>
                    <a:p>
                      <a:pPr algn="ctr"/>
                      <a:r>
                        <a:rPr lang="en-US" sz="2400" dirty="0" smtClean="0"/>
                        <a:t>Thickened</a:t>
                      </a:r>
                      <a:r>
                        <a:rPr lang="en-US" sz="2400" baseline="0" dirty="0" smtClean="0"/>
                        <a:t> pleura, consolidation, collapse</a:t>
                      </a:r>
                      <a:endParaRPr lang="en-IN" sz="2400" dirty="0"/>
                    </a:p>
                  </a:txBody>
                  <a:tcPr/>
                </a:tc>
              </a:tr>
              <a:tr h="551082">
                <a:tc>
                  <a:txBody>
                    <a:bodyPr/>
                    <a:lstStyle/>
                    <a:p>
                      <a:pPr algn="ctr"/>
                      <a:r>
                        <a:rPr lang="en-US" sz="2400" dirty="0" smtClean="0"/>
                        <a:t>Flat</a:t>
                      </a:r>
                      <a:endParaRPr lang="en-IN" sz="2400" dirty="0"/>
                    </a:p>
                  </a:txBody>
                  <a:tcPr/>
                </a:tc>
                <a:tc>
                  <a:txBody>
                    <a:bodyPr/>
                    <a:lstStyle/>
                    <a:p>
                      <a:pPr algn="ctr"/>
                      <a:r>
                        <a:rPr lang="en-US" sz="2400" dirty="0" smtClean="0"/>
                        <a:t>Pleural</a:t>
                      </a:r>
                      <a:r>
                        <a:rPr lang="en-US" sz="2400" baseline="0" dirty="0" smtClean="0"/>
                        <a:t> effusion</a:t>
                      </a:r>
                      <a:endParaRPr lang="en-IN" sz="2400" dirty="0"/>
                    </a:p>
                  </a:txBody>
                  <a:tcPr/>
                </a:tc>
              </a:tr>
              <a:tr h="551082">
                <a:tc>
                  <a:txBody>
                    <a:bodyPr/>
                    <a:lstStyle/>
                    <a:p>
                      <a:pPr algn="ctr"/>
                      <a:r>
                        <a:rPr lang="en-US" sz="2400" dirty="0" smtClean="0"/>
                        <a:t>Stony dull</a:t>
                      </a:r>
                      <a:endParaRPr lang="en-IN" sz="2400" dirty="0"/>
                    </a:p>
                  </a:txBody>
                  <a:tcPr/>
                </a:tc>
                <a:tc>
                  <a:txBody>
                    <a:bodyPr/>
                    <a:lstStyle/>
                    <a:p>
                      <a:pPr algn="ctr"/>
                      <a:r>
                        <a:rPr lang="en-US" sz="2400" dirty="0" smtClean="0"/>
                        <a:t>Massive growth</a:t>
                      </a:r>
                      <a:r>
                        <a:rPr lang="en-US" sz="2400" baseline="0" dirty="0" smtClean="0"/>
                        <a:t> in lung or pleura</a:t>
                      </a:r>
                      <a:endParaRPr lang="en-IN" sz="24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OTHER ABNORMAL PERCUSSION NOTES</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150000"/>
              </a:lnSpc>
              <a:buNone/>
            </a:pPr>
            <a:endParaRPr lang="en-US" b="1" dirty="0" smtClean="0">
              <a:latin typeface="Arial" pitchFamily="34" charset="0"/>
              <a:cs typeface="Arial" pitchFamily="34" charset="0"/>
            </a:endParaRPr>
          </a:p>
          <a:p>
            <a:pPr algn="just">
              <a:lnSpc>
                <a:spcPct val="150000"/>
              </a:lnSpc>
            </a:pPr>
            <a:r>
              <a:rPr lang="en-US" b="1" dirty="0" smtClean="0">
                <a:latin typeface="Arial" pitchFamily="34" charset="0"/>
                <a:cs typeface="Arial" pitchFamily="34" charset="0"/>
              </a:rPr>
              <a:t>Cracked pot resonance</a:t>
            </a:r>
            <a:r>
              <a:rPr lang="en-US" dirty="0" smtClean="0">
                <a:latin typeface="Arial" pitchFamily="34" charset="0"/>
                <a:cs typeface="Arial" pitchFamily="34" charset="0"/>
              </a:rPr>
              <a:t>: tympanic resonance which is due to the sudden expulsion of air from the cavity into the bronchus through the narrow opening or communication.</a:t>
            </a:r>
            <a:endParaRPr lang="en-US" b="1" dirty="0" smtClean="0">
              <a:latin typeface="Arial" pitchFamily="34" charset="0"/>
              <a:cs typeface="Arial" pitchFamily="34" charset="0"/>
            </a:endParaRPr>
          </a:p>
          <a:p>
            <a:pPr algn="just">
              <a:lnSpc>
                <a:spcPct val="150000"/>
              </a:lnSpc>
            </a:pPr>
            <a:endParaRPr lang="en-US" b="1" dirty="0" smtClean="0">
              <a:latin typeface="Arial" pitchFamily="34" charset="0"/>
              <a:cs typeface="Arial" pitchFamily="34" charset="0"/>
            </a:endParaRPr>
          </a:p>
          <a:p>
            <a:pPr algn="just">
              <a:lnSpc>
                <a:spcPct val="150000"/>
              </a:lnSpc>
            </a:pPr>
            <a:r>
              <a:rPr lang="en-US" b="1" dirty="0" err="1" smtClean="0">
                <a:latin typeface="Arial" pitchFamily="34" charset="0"/>
                <a:cs typeface="Arial" pitchFamily="34" charset="0"/>
              </a:rPr>
              <a:t>Amphoric</a:t>
            </a:r>
            <a:r>
              <a:rPr lang="en-US" b="1" dirty="0" smtClean="0">
                <a:latin typeface="Arial" pitchFamily="34" charset="0"/>
                <a:cs typeface="Arial" pitchFamily="34" charset="0"/>
              </a:rPr>
              <a:t> resonance</a:t>
            </a:r>
            <a:r>
              <a:rPr lang="en-US" dirty="0" smtClean="0">
                <a:latin typeface="Arial" pitchFamily="34" charset="0"/>
                <a:cs typeface="Arial" pitchFamily="34" charset="0"/>
              </a:rPr>
              <a:t>: A low pitched and hollow note that can be elicited in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or large cavity in the lung.</a:t>
            </a:r>
          </a:p>
          <a:p>
            <a:pPr algn="just">
              <a:lnSpc>
                <a:spcPct val="150000"/>
              </a:lnSpc>
            </a:pPr>
            <a:endParaRPr lang="en-US" b="1" dirty="0" smtClean="0">
              <a:latin typeface="Arial" pitchFamily="34" charset="0"/>
              <a:cs typeface="Arial" pitchFamily="34" charset="0"/>
            </a:endParaRPr>
          </a:p>
          <a:p>
            <a:pPr algn="just">
              <a:lnSpc>
                <a:spcPct val="150000"/>
              </a:lnSpc>
            </a:pPr>
            <a:r>
              <a:rPr lang="en-US" b="1" dirty="0" smtClean="0">
                <a:latin typeface="Arial" pitchFamily="34" charset="0"/>
                <a:cs typeface="Arial" pitchFamily="34" charset="0"/>
              </a:rPr>
              <a:t>Bell </a:t>
            </a:r>
            <a:r>
              <a:rPr lang="en-US" b="1" dirty="0" err="1" smtClean="0">
                <a:latin typeface="Arial" pitchFamily="34" charset="0"/>
                <a:cs typeface="Arial" pitchFamily="34" charset="0"/>
              </a:rPr>
              <a:t>tympany</a:t>
            </a:r>
            <a:r>
              <a:rPr lang="en-US"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Topographic Percussion of Lungs</a:t>
            </a:r>
            <a:endParaRPr lang="en-US" dirty="0"/>
          </a:p>
        </p:txBody>
      </p:sp>
      <p:sp>
        <p:nvSpPr>
          <p:cNvPr id="3" name="Content Placeholder 2"/>
          <p:cNvSpPr>
            <a:spLocks noGrp="1"/>
          </p:cNvSpPr>
          <p:nvPr>
            <p:ph idx="1"/>
          </p:nvPr>
        </p:nvSpPr>
        <p:spPr>
          <a:xfrm>
            <a:off x="381000" y="1600200"/>
            <a:ext cx="8229600" cy="4525963"/>
          </a:xfrm>
        </p:spPr>
        <p:txBody>
          <a:bodyPr>
            <a:normAutofit lnSpcReduction="10000"/>
          </a:bodyPr>
          <a:lstStyle/>
          <a:p>
            <a:pPr algn="just">
              <a:lnSpc>
                <a:spcPct val="150000"/>
              </a:lnSpc>
            </a:pPr>
            <a:r>
              <a:rPr lang="en-US" dirty="0" smtClean="0">
                <a:latin typeface="Arial" pitchFamily="34" charset="0"/>
                <a:cs typeface="Arial" pitchFamily="34" charset="0"/>
              </a:rPr>
              <a:t>Percussion of the chest to determine the boundaries or extent of lungs is referred to as topographic percussion . It can be :-</a:t>
            </a:r>
          </a:p>
          <a:p>
            <a:pPr algn="just">
              <a:lnSpc>
                <a:spcPct val="150000"/>
              </a:lnSpc>
            </a:pPr>
            <a:r>
              <a:rPr lang="en-US" dirty="0" smtClean="0">
                <a:latin typeface="Arial" pitchFamily="34" charset="0"/>
                <a:cs typeface="Arial" pitchFamily="34" charset="0"/>
              </a:rPr>
              <a:t>APICAL percussion</a:t>
            </a:r>
          </a:p>
          <a:p>
            <a:pPr algn="just">
              <a:lnSpc>
                <a:spcPct val="150000"/>
              </a:lnSpc>
            </a:pPr>
            <a:r>
              <a:rPr lang="en-US" dirty="0" smtClean="0">
                <a:latin typeface="Arial" pitchFamily="34" charset="0"/>
                <a:cs typeface="Arial" pitchFamily="34" charset="0"/>
              </a:rPr>
              <a:t>BASAL percussion</a:t>
            </a:r>
          </a:p>
          <a:p>
            <a:pPr algn="just">
              <a:lnSpc>
                <a:spcPct val="150000"/>
              </a:lnSpc>
            </a:pPr>
            <a:r>
              <a:rPr lang="en-US" dirty="0" smtClean="0">
                <a:latin typeface="Arial" pitchFamily="34" charset="0"/>
                <a:cs typeface="Arial" pitchFamily="34" charset="0"/>
              </a:rPr>
              <a:t>TIDAL percussion</a:t>
            </a:r>
          </a:p>
          <a:p>
            <a:pPr algn="just">
              <a:lnSpc>
                <a:spcPct val="150000"/>
              </a:lnSpc>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8280920" cy="1800493"/>
          </a:xfrm>
          <a:prstGeom prst="rect">
            <a:avLst/>
          </a:prstGeom>
          <a:noFill/>
        </p:spPr>
        <p:txBody>
          <a:bodyPr wrap="square" rtlCol="0">
            <a:spAutoFit/>
          </a:bodyPr>
          <a:lstStyle/>
          <a:p>
            <a:pPr algn="just">
              <a:lnSpc>
                <a:spcPct val="150000"/>
              </a:lnSpc>
            </a:pPr>
            <a:r>
              <a:rPr lang="en-US" sz="2800" b="1" dirty="0" smtClean="0">
                <a:latin typeface="Arial" pitchFamily="34" charset="0"/>
                <a:cs typeface="Arial" pitchFamily="34" charset="0"/>
              </a:rPr>
              <a:t>Apical percussion</a:t>
            </a:r>
            <a:r>
              <a:rPr lang="en-US" sz="2300" dirty="0" smtClean="0">
                <a:latin typeface="Arial" pitchFamily="34" charset="0"/>
                <a:cs typeface="Arial" pitchFamily="34" charset="0"/>
              </a:rPr>
              <a:t>: Can be carried out in the </a:t>
            </a:r>
            <a:r>
              <a:rPr lang="en-US" sz="2300" dirty="0" err="1" smtClean="0">
                <a:latin typeface="Arial" pitchFamily="34" charset="0"/>
                <a:cs typeface="Arial" pitchFamily="34" charset="0"/>
              </a:rPr>
              <a:t>supraclavicular</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fossae</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anteriorly</a:t>
            </a:r>
            <a:r>
              <a:rPr lang="en-US" sz="2300" dirty="0" smtClean="0">
                <a:latin typeface="Arial" pitchFamily="34" charset="0"/>
                <a:cs typeface="Arial" pitchFamily="34" charset="0"/>
              </a:rPr>
              <a:t> by determining the upper borders of lung resonance on the two sides. </a:t>
            </a:r>
          </a:p>
        </p:txBody>
      </p:sp>
      <p:sp>
        <p:nvSpPr>
          <p:cNvPr id="6" name="TextBox 5"/>
          <p:cNvSpPr txBox="1"/>
          <p:nvPr/>
        </p:nvSpPr>
        <p:spPr>
          <a:xfrm>
            <a:off x="457200" y="2438400"/>
            <a:ext cx="4953000" cy="3277820"/>
          </a:xfrm>
          <a:prstGeom prst="rect">
            <a:avLst/>
          </a:prstGeom>
          <a:noFill/>
        </p:spPr>
        <p:txBody>
          <a:bodyPr wrap="square" rtlCol="0">
            <a:spAutoFit/>
          </a:bodyPr>
          <a:lstStyle/>
          <a:p>
            <a:pPr algn="just">
              <a:lnSpc>
                <a:spcPct val="150000"/>
              </a:lnSpc>
              <a:buFont typeface="Arial" pitchFamily="34" charset="0"/>
              <a:buChar char="•"/>
            </a:pPr>
            <a:r>
              <a:rPr lang="en-US" sz="2300" dirty="0" smtClean="0">
                <a:latin typeface="Arial" pitchFamily="34" charset="0"/>
                <a:cs typeface="Arial" pitchFamily="34" charset="0"/>
              </a:rPr>
              <a:t>decreased/absent </a:t>
            </a:r>
            <a:r>
              <a:rPr lang="en-US" sz="2300" dirty="0" err="1" smtClean="0">
                <a:latin typeface="Arial" pitchFamily="34" charset="0"/>
                <a:cs typeface="Arial" pitchFamily="34" charset="0"/>
              </a:rPr>
              <a:t>supraclavicular</a:t>
            </a:r>
            <a:r>
              <a:rPr lang="en-US" sz="2300" dirty="0" smtClean="0">
                <a:latin typeface="Arial" pitchFamily="34" charset="0"/>
                <a:cs typeface="Arial" pitchFamily="34" charset="0"/>
              </a:rPr>
              <a:t> </a:t>
            </a:r>
          </a:p>
          <a:p>
            <a:pPr algn="just">
              <a:lnSpc>
                <a:spcPct val="150000"/>
              </a:lnSpc>
            </a:pPr>
            <a:r>
              <a:rPr lang="en-US" sz="2300" dirty="0" smtClean="0">
                <a:latin typeface="Arial" pitchFamily="34" charset="0"/>
                <a:cs typeface="Arial" pitchFamily="34" charset="0"/>
              </a:rPr>
              <a:t>zone of resonance on one or</a:t>
            </a:r>
          </a:p>
          <a:p>
            <a:pPr algn="just">
              <a:lnSpc>
                <a:spcPct val="150000"/>
              </a:lnSpc>
            </a:pPr>
            <a:r>
              <a:rPr lang="en-US" sz="2300" dirty="0" smtClean="0">
                <a:latin typeface="Arial" pitchFamily="34" charset="0"/>
                <a:cs typeface="Arial" pitchFamily="34" charset="0"/>
              </a:rPr>
              <a:t>Both side.</a:t>
            </a:r>
          </a:p>
          <a:p>
            <a:pPr algn="just">
              <a:lnSpc>
                <a:spcPct val="150000"/>
              </a:lnSpc>
            </a:pPr>
            <a:endParaRPr lang="en-US" sz="2300" dirty="0" smtClean="0">
              <a:latin typeface="Arial" pitchFamily="34" charset="0"/>
              <a:cs typeface="Arial" pitchFamily="34" charset="0"/>
            </a:endParaRPr>
          </a:p>
          <a:p>
            <a:pPr algn="just">
              <a:lnSpc>
                <a:spcPct val="150000"/>
              </a:lnSpc>
              <a:buFont typeface="Arial" charset="0"/>
              <a:buChar char="•"/>
            </a:pPr>
            <a:r>
              <a:rPr lang="en-US" sz="2300" dirty="0" smtClean="0">
                <a:latin typeface="Arial" pitchFamily="34" charset="0"/>
                <a:cs typeface="Arial" pitchFamily="34" charset="0"/>
              </a:rPr>
              <a:t> increased extent of resonance</a:t>
            </a:r>
          </a:p>
          <a:p>
            <a:pPr algn="just">
              <a:lnSpc>
                <a:spcPct val="150000"/>
              </a:lnSpc>
            </a:pPr>
            <a:r>
              <a:rPr lang="en-US" sz="2300" dirty="0">
                <a:latin typeface="Arial" pitchFamily="34" charset="0"/>
                <a:cs typeface="Arial" pitchFamily="34" charset="0"/>
              </a:rPr>
              <a:t> </a:t>
            </a:r>
            <a:r>
              <a:rPr lang="en-US" sz="2300" dirty="0" smtClean="0">
                <a:latin typeface="Arial" pitchFamily="34" charset="0"/>
                <a:cs typeface="Arial" pitchFamily="34" charset="0"/>
              </a:rPr>
              <a:t> bilateral suggests. </a:t>
            </a:r>
          </a:p>
        </p:txBody>
      </p:sp>
      <p:sp>
        <p:nvSpPr>
          <p:cNvPr id="7" name="TextBox 6"/>
          <p:cNvSpPr txBox="1"/>
          <p:nvPr/>
        </p:nvSpPr>
        <p:spPr>
          <a:xfrm>
            <a:off x="5029200" y="2362200"/>
            <a:ext cx="3816424" cy="4339650"/>
          </a:xfrm>
          <a:prstGeom prst="rect">
            <a:avLst/>
          </a:prstGeom>
          <a:noFill/>
        </p:spPr>
        <p:txBody>
          <a:bodyPr wrap="square" rtlCol="0">
            <a:spAutoFit/>
          </a:bodyPr>
          <a:lstStyle/>
          <a:p>
            <a:pPr algn="just">
              <a:lnSpc>
                <a:spcPct val="150000"/>
              </a:lnSpc>
              <a:buFont typeface="Arial" charset="0"/>
              <a:buChar char="•"/>
            </a:pPr>
            <a:r>
              <a:rPr lang="en-US" sz="2300" dirty="0" smtClean="0">
                <a:latin typeface="Arial" pitchFamily="34" charset="0"/>
                <a:cs typeface="Arial" pitchFamily="34" charset="0"/>
              </a:rPr>
              <a:t> good evidence of pulmonary tuberculosis. </a:t>
            </a:r>
          </a:p>
          <a:p>
            <a:pPr algn="just">
              <a:lnSpc>
                <a:spcPct val="150000"/>
              </a:lnSpc>
              <a:buFont typeface="Arial" charset="0"/>
              <a:buChar char="•"/>
            </a:pPr>
            <a:endParaRPr lang="en-US" sz="2300" dirty="0" smtClean="0">
              <a:latin typeface="Arial" pitchFamily="34" charset="0"/>
              <a:cs typeface="Arial" pitchFamily="34" charset="0"/>
            </a:endParaRPr>
          </a:p>
          <a:p>
            <a:pPr algn="just">
              <a:lnSpc>
                <a:spcPct val="150000"/>
              </a:lnSpc>
              <a:buFont typeface="Arial" charset="0"/>
              <a:buChar char="•"/>
            </a:pPr>
            <a:endParaRPr lang="en-US" sz="2300" dirty="0" smtClean="0">
              <a:latin typeface="Arial" pitchFamily="34" charset="0"/>
              <a:cs typeface="Arial" pitchFamily="34" charset="0"/>
            </a:endParaRPr>
          </a:p>
          <a:p>
            <a:pPr algn="just">
              <a:lnSpc>
                <a:spcPct val="150000"/>
              </a:lnSpc>
              <a:buFont typeface="Arial" pitchFamily="34" charset="0"/>
              <a:buChar char="•"/>
            </a:pPr>
            <a:r>
              <a:rPr lang="en-US" sz="2300" dirty="0" smtClean="0">
                <a:latin typeface="Arial" pitchFamily="34" charset="0"/>
                <a:cs typeface="Arial" pitchFamily="34" charset="0"/>
              </a:rPr>
              <a:t>emphysema</a:t>
            </a:r>
            <a:endParaRPr lang="en-US" sz="2300" dirty="0">
              <a:latin typeface="Arial" pitchFamily="34" charset="0"/>
              <a:cs typeface="Arial" pitchFamily="34" charset="0"/>
            </a:endParaRPr>
          </a:p>
          <a:p>
            <a:pPr algn="just">
              <a:lnSpc>
                <a:spcPct val="150000"/>
              </a:lnSpc>
            </a:pPr>
            <a:endParaRPr lang="en-US" sz="2300" dirty="0" smtClean="0">
              <a:latin typeface="Arial" pitchFamily="34" charset="0"/>
              <a:cs typeface="Arial" pitchFamily="34" charset="0"/>
            </a:endParaRPr>
          </a:p>
          <a:p>
            <a:pPr algn="just">
              <a:lnSpc>
                <a:spcPct val="150000"/>
              </a:lnSpc>
            </a:pPr>
            <a:endParaRPr lang="en-US" sz="2300" dirty="0" smtClean="0">
              <a:latin typeface="Arial" pitchFamily="34" charset="0"/>
              <a:cs typeface="Arial" pitchFamily="34" charset="0"/>
            </a:endParaRPr>
          </a:p>
          <a:p>
            <a:pPr algn="just">
              <a:lnSpc>
                <a:spcPct val="150000"/>
              </a:lnSpc>
            </a:pPr>
            <a:endParaRPr lang="en-US" sz="23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4339650"/>
          </a:xfrm>
          <a:prstGeom prst="rect">
            <a:avLst/>
          </a:prstGeom>
          <a:noFill/>
        </p:spPr>
        <p:txBody>
          <a:bodyPr wrap="square" rtlCol="0">
            <a:spAutoFit/>
          </a:bodyPr>
          <a:lstStyle/>
          <a:p>
            <a:pPr algn="just">
              <a:lnSpc>
                <a:spcPct val="150000"/>
              </a:lnSpc>
            </a:pPr>
            <a:r>
              <a:rPr lang="en-US" sz="2300" b="1" dirty="0" smtClean="0">
                <a:latin typeface="Arial" pitchFamily="34" charset="0"/>
                <a:cs typeface="Arial" pitchFamily="34" charset="0"/>
              </a:rPr>
              <a:t>An alternative method</a:t>
            </a:r>
            <a:r>
              <a:rPr lang="en-US" sz="2300" dirty="0" smtClean="0">
                <a:latin typeface="Arial" pitchFamily="34" charset="0"/>
                <a:cs typeface="Arial" pitchFamily="34" charset="0"/>
              </a:rPr>
              <a:t>:</a:t>
            </a:r>
          </a:p>
          <a:p>
            <a:pPr algn="just">
              <a:lnSpc>
                <a:spcPct val="150000"/>
              </a:lnSpc>
            </a:pPr>
            <a:r>
              <a:rPr lang="en-US" sz="2300" dirty="0" err="1" smtClean="0">
                <a:latin typeface="Arial" pitchFamily="34" charset="0"/>
                <a:cs typeface="Arial" pitchFamily="34" charset="0"/>
              </a:rPr>
              <a:t>Kronig’s</a:t>
            </a:r>
            <a:r>
              <a:rPr lang="en-US" sz="2300" dirty="0" smtClean="0">
                <a:latin typeface="Arial" pitchFamily="34" charset="0"/>
                <a:cs typeface="Arial" pitchFamily="34" charset="0"/>
              </a:rPr>
              <a:t> isthmus :-  which is a band of 5-7cm in width of resonance connecting the large zones of lung resonance over the anterior and posterior aspects of each side.</a:t>
            </a:r>
          </a:p>
          <a:p>
            <a:pPr algn="just">
              <a:lnSpc>
                <a:spcPct val="150000"/>
              </a:lnSpc>
            </a:pPr>
            <a:endParaRPr lang="en-US" sz="2300" dirty="0" smtClean="0">
              <a:latin typeface="Arial" pitchFamily="34" charset="0"/>
              <a:cs typeface="Arial" pitchFamily="34" charset="0"/>
            </a:endParaRPr>
          </a:p>
          <a:p>
            <a:pPr algn="just">
              <a:lnSpc>
                <a:spcPct val="150000"/>
              </a:lnSpc>
            </a:pPr>
            <a:r>
              <a:rPr lang="en-US" sz="2300" dirty="0" smtClean="0">
                <a:latin typeface="Arial" pitchFamily="34" charset="0"/>
                <a:cs typeface="Arial" pitchFamily="34" charset="0"/>
              </a:rPr>
              <a:t>       </a:t>
            </a:r>
          </a:p>
          <a:p>
            <a:pPr algn="just">
              <a:lnSpc>
                <a:spcPct val="150000"/>
              </a:lnSpc>
            </a:pPr>
            <a:r>
              <a:rPr lang="en-US" sz="2300" dirty="0" smtClean="0">
                <a:latin typeface="Arial" pitchFamily="34" charset="0"/>
                <a:cs typeface="Arial" pitchFamily="34" charset="0"/>
              </a:rPr>
              <a:t> </a:t>
            </a:r>
          </a:p>
          <a:p>
            <a:pPr algn="just">
              <a:lnSpc>
                <a:spcPct val="150000"/>
              </a:lnSpc>
            </a:pPr>
            <a:r>
              <a:rPr lang="en-US" sz="2300" dirty="0" smtClean="0">
                <a:latin typeface="Arial" pitchFamily="34" charset="0"/>
                <a:cs typeface="Arial" pitchFamily="34" charset="0"/>
              </a:rPr>
              <a:t>. </a:t>
            </a:r>
            <a:endParaRPr lang="en-US" sz="2300" b="1" dirty="0" smtClean="0">
              <a:latin typeface="Arial" pitchFamily="34" charset="0"/>
              <a:cs typeface="Arial" pitchFamily="34" charset="0"/>
            </a:endParaRPr>
          </a:p>
        </p:txBody>
      </p:sp>
      <p:graphicFrame>
        <p:nvGraphicFramePr>
          <p:cNvPr id="5" name="Table 4"/>
          <p:cNvGraphicFramePr>
            <a:graphicFrameLocks noGrp="1"/>
          </p:cNvGraphicFramePr>
          <p:nvPr/>
        </p:nvGraphicFramePr>
        <p:xfrm>
          <a:off x="762000" y="2839720"/>
          <a:ext cx="8001000" cy="146304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sz="2800" dirty="0" smtClean="0"/>
                        <a:t>Decreased / absent  </a:t>
                      </a:r>
                      <a:r>
                        <a:rPr lang="en-US" sz="2800" dirty="0" err="1" smtClean="0"/>
                        <a:t>kronig’s</a:t>
                      </a:r>
                      <a:r>
                        <a:rPr lang="en-US" sz="2800" dirty="0" smtClean="0"/>
                        <a:t> </a:t>
                      </a:r>
                      <a:r>
                        <a:rPr lang="en-US" sz="2800" dirty="0" err="1" smtClean="0"/>
                        <a:t>istmus</a:t>
                      </a:r>
                      <a:endParaRPr lang="en-US" sz="2800" dirty="0"/>
                    </a:p>
                  </a:txBody>
                  <a:tcPr/>
                </a:tc>
                <a:tc>
                  <a:txBody>
                    <a:bodyPr/>
                    <a:lstStyle/>
                    <a:p>
                      <a:r>
                        <a:rPr lang="en-US" sz="2800" dirty="0" smtClean="0"/>
                        <a:t>Suggestive of apical tuberculosis</a:t>
                      </a:r>
                      <a:endParaRPr lang="en-US" sz="2800" dirty="0"/>
                    </a:p>
                  </a:txBody>
                  <a:tcPr/>
                </a:tc>
              </a:tr>
              <a:tr h="370840">
                <a:tc>
                  <a:txBody>
                    <a:bodyPr/>
                    <a:lstStyle/>
                    <a:p>
                      <a:r>
                        <a:rPr lang="en-US" sz="2800" dirty="0" smtClean="0"/>
                        <a:t>Increase in width </a:t>
                      </a:r>
                      <a:endParaRPr lang="en-US" sz="2800" dirty="0"/>
                    </a:p>
                  </a:txBody>
                  <a:tcPr/>
                </a:tc>
                <a:tc>
                  <a:txBody>
                    <a:bodyPr/>
                    <a:lstStyle/>
                    <a:p>
                      <a:r>
                        <a:rPr lang="en-US" sz="2800" dirty="0" smtClean="0"/>
                        <a:t>Suggestive of emphysema</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ony\Documents\Bluetooth Folder\Image detail for -Medicine Decoded  Breath sounds made easy._files\lung02.png"/>
          <p:cNvPicPr>
            <a:picLocks noGrp="1" noChangeAspect="1" noChangeArrowheads="1"/>
          </p:cNvPicPr>
          <p:nvPr>
            <p:ph idx="1"/>
          </p:nvPr>
        </p:nvPicPr>
        <p:blipFill>
          <a:blip r:embed="rId2" cstate="print"/>
          <a:srcRect/>
          <a:stretch>
            <a:fillRect/>
          </a:stretch>
        </p:blipFill>
        <p:spPr bwMode="auto">
          <a:xfrm>
            <a:off x="533400" y="1600200"/>
            <a:ext cx="7772400" cy="5029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lnSpc>
                <a:spcPct val="150000"/>
              </a:lnSpc>
              <a:buNone/>
            </a:pPr>
            <a:r>
              <a:rPr lang="en-US" b="1" dirty="0" smtClean="0">
                <a:latin typeface="Arial" pitchFamily="34" charset="0"/>
                <a:cs typeface="Arial" pitchFamily="34" charset="0"/>
              </a:rPr>
              <a:t>Basal Percussion</a:t>
            </a:r>
            <a:r>
              <a:rPr lang="en-US" dirty="0" smtClean="0">
                <a:latin typeface="Arial" pitchFamily="34" charset="0"/>
                <a:cs typeface="Arial" pitchFamily="34" charset="0"/>
              </a:rPr>
              <a:t>:</a:t>
            </a:r>
          </a:p>
          <a:p>
            <a:pPr algn="just">
              <a:lnSpc>
                <a:spcPct val="150000"/>
              </a:lnSpc>
            </a:pPr>
            <a:r>
              <a:rPr lang="en-US" dirty="0" smtClean="0">
                <a:latin typeface="Arial" pitchFamily="34" charset="0"/>
                <a:cs typeface="Arial" pitchFamily="34" charset="0"/>
              </a:rPr>
              <a:t>Percussion of lower border of the lung necessitates light percussion </a:t>
            </a:r>
            <a:r>
              <a:rPr lang="en-US" dirty="0" err="1" smtClean="0">
                <a:latin typeface="Arial" pitchFamily="34" charset="0"/>
                <a:cs typeface="Arial" pitchFamily="34" charset="0"/>
              </a:rPr>
              <a:t>anteriorly</a:t>
            </a:r>
            <a:r>
              <a:rPr lang="en-US" dirty="0" smtClean="0">
                <a:latin typeface="Arial" pitchFamily="34" charset="0"/>
                <a:cs typeface="Arial" pitchFamily="34" charset="0"/>
              </a:rPr>
              <a:t> and heavy percussion at the back (because of thicker musculature)</a:t>
            </a:r>
          </a:p>
          <a:p>
            <a:pPr algn="just">
              <a:lnSpc>
                <a:spcPct val="150000"/>
              </a:lnSpc>
              <a:buFont typeface="Arial" charset="0"/>
              <a:buChar char="•"/>
            </a:pPr>
            <a:r>
              <a:rPr lang="en-US" dirty="0" smtClean="0">
                <a:latin typeface="Arial" pitchFamily="34" charset="0"/>
                <a:cs typeface="Arial" pitchFamily="34" charset="0"/>
              </a:rPr>
              <a:t>A change of note from vesicular resonance to dullness (</a:t>
            </a:r>
            <a:r>
              <a:rPr lang="en-US" dirty="0" err="1" smtClean="0">
                <a:latin typeface="Arial" pitchFamily="34" charset="0"/>
                <a:cs typeface="Arial" pitchFamily="34" charset="0"/>
              </a:rPr>
              <a:t>posteriorly</a:t>
            </a:r>
            <a:r>
              <a:rPr lang="en-US" dirty="0" smtClean="0">
                <a:latin typeface="Arial" pitchFamily="34" charset="0"/>
                <a:cs typeface="Arial" pitchFamily="34" charset="0"/>
              </a:rPr>
              <a:t>, on both sides and </a:t>
            </a:r>
            <a:r>
              <a:rPr lang="en-US" dirty="0" err="1" smtClean="0">
                <a:latin typeface="Arial" pitchFamily="34" charset="0"/>
                <a:cs typeface="Arial" pitchFamily="34" charset="0"/>
              </a:rPr>
              <a:t>anteriorly</a:t>
            </a:r>
            <a:r>
              <a:rPr lang="en-US" dirty="0" smtClean="0">
                <a:latin typeface="Arial" pitchFamily="34" charset="0"/>
                <a:cs typeface="Arial" pitchFamily="34" charset="0"/>
              </a:rPr>
              <a:t>, on the right side).</a:t>
            </a:r>
          </a:p>
          <a:p>
            <a:pPr algn="just">
              <a:lnSpc>
                <a:spcPct val="150000"/>
              </a:lnSpc>
              <a:buFont typeface="Arial" charset="0"/>
              <a:buChar char="•"/>
            </a:pPr>
            <a:r>
              <a:rPr lang="en-US" dirty="0" smtClean="0">
                <a:latin typeface="Arial" pitchFamily="34" charset="0"/>
                <a:cs typeface="Arial" pitchFamily="34" charset="0"/>
              </a:rPr>
              <a:t> From vesicular  resonance to </a:t>
            </a:r>
            <a:r>
              <a:rPr lang="en-US" dirty="0" err="1" smtClean="0">
                <a:latin typeface="Arial" pitchFamily="34" charset="0"/>
                <a:cs typeface="Arial" pitchFamily="34" charset="0"/>
              </a:rPr>
              <a:t>tympany</a:t>
            </a:r>
            <a:r>
              <a:rPr lang="en-US" dirty="0" smtClean="0">
                <a:latin typeface="Arial" pitchFamily="34" charset="0"/>
                <a:cs typeface="Arial" pitchFamily="34" charset="0"/>
              </a:rPr>
              <a:t> when </a:t>
            </a:r>
            <a:r>
              <a:rPr lang="en-US" dirty="0" err="1" smtClean="0">
                <a:latin typeface="Arial" pitchFamily="34" charset="0"/>
                <a:cs typeface="Arial" pitchFamily="34" charset="0"/>
              </a:rPr>
              <a:t>percussing</a:t>
            </a:r>
            <a:r>
              <a:rPr lang="en-US" dirty="0" smtClean="0">
                <a:latin typeface="Arial" pitchFamily="34" charset="0"/>
                <a:cs typeface="Arial" pitchFamily="34" charset="0"/>
              </a:rPr>
              <a:t> downwards over the chest, serves to delineate the lower or basal limit of lung resonance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5516895"/>
          </a:xfrm>
          <a:prstGeom prst="rect">
            <a:avLst/>
          </a:prstGeom>
          <a:noFill/>
        </p:spPr>
        <p:txBody>
          <a:bodyPr wrap="square" rtlCol="0">
            <a:spAutoFit/>
          </a:bodyPr>
          <a:lstStyle/>
          <a:p>
            <a:pPr algn="just">
              <a:lnSpc>
                <a:spcPct val="150000"/>
              </a:lnSpc>
            </a:pPr>
            <a:r>
              <a:rPr lang="en-US" sz="2300" b="1" dirty="0" smtClean="0">
                <a:latin typeface="Arial" pitchFamily="34" charset="0"/>
                <a:cs typeface="Arial" pitchFamily="34" charset="0"/>
              </a:rPr>
              <a:t>Applied : </a:t>
            </a:r>
            <a:r>
              <a:rPr lang="en-US" sz="2300" dirty="0" smtClean="0">
                <a:latin typeface="Arial" pitchFamily="34" charset="0"/>
                <a:cs typeface="Arial" pitchFamily="34" charset="0"/>
              </a:rPr>
              <a:t> lower border of the lung resonance tends to be depressed in case of emphysema or </a:t>
            </a:r>
            <a:r>
              <a:rPr lang="en-US" sz="2300" dirty="0" err="1" smtClean="0">
                <a:latin typeface="Arial" pitchFamily="34" charset="0"/>
                <a:cs typeface="Arial" pitchFamily="34" charset="0"/>
              </a:rPr>
              <a:t>pneumothorax</a:t>
            </a:r>
            <a:r>
              <a:rPr lang="en-US" sz="2300" dirty="0">
                <a:latin typeface="Arial" pitchFamily="34" charset="0"/>
                <a:cs typeface="Arial" pitchFamily="34" charset="0"/>
              </a:rPr>
              <a:t> </a:t>
            </a:r>
            <a:r>
              <a:rPr lang="en-US" sz="2300" dirty="0" smtClean="0">
                <a:latin typeface="Arial" pitchFamily="34" charset="0"/>
                <a:cs typeface="Arial" pitchFamily="34" charset="0"/>
              </a:rPr>
              <a:t>raised in case of lung fibrosis, collapsed lung, consolidation, </a:t>
            </a:r>
            <a:r>
              <a:rPr lang="en-US" sz="2300" dirty="0" err="1" smtClean="0">
                <a:latin typeface="Arial" pitchFamily="34" charset="0"/>
                <a:cs typeface="Arial" pitchFamily="34" charset="0"/>
              </a:rPr>
              <a:t>ascites</a:t>
            </a:r>
            <a:r>
              <a:rPr lang="en-US" sz="2300" dirty="0" smtClean="0">
                <a:latin typeface="Arial" pitchFamily="34" charset="0"/>
                <a:cs typeface="Arial" pitchFamily="34" charset="0"/>
              </a:rPr>
              <a:t>, massive abdominal tumor or pleural effusion.</a:t>
            </a:r>
          </a:p>
          <a:p>
            <a:pPr algn="just">
              <a:lnSpc>
                <a:spcPct val="150000"/>
              </a:lnSpc>
            </a:pPr>
            <a:r>
              <a:rPr lang="en-US" sz="2800" b="1" dirty="0" smtClean="0">
                <a:latin typeface="Arial" pitchFamily="34" charset="0"/>
                <a:cs typeface="Arial" pitchFamily="34" charset="0"/>
              </a:rPr>
              <a:t>Tidal percussion</a:t>
            </a:r>
            <a:r>
              <a:rPr lang="en-US" sz="2300" dirty="0" smtClean="0">
                <a:latin typeface="Arial" pitchFamily="34" charset="0"/>
                <a:cs typeface="Arial" pitchFamily="34" charset="0"/>
              </a:rPr>
              <a:t>: Percussion of the lower border of lung resonance, on each side, at the height of deep inspiration and expiration serves to determine the extent of diaphragmatic excursion.</a:t>
            </a:r>
          </a:p>
          <a:p>
            <a:pPr algn="just">
              <a:lnSpc>
                <a:spcPct val="150000"/>
              </a:lnSpc>
            </a:pPr>
            <a:r>
              <a:rPr lang="en-US" sz="2300" dirty="0" smtClean="0">
                <a:latin typeface="Arial" pitchFamily="34" charset="0"/>
                <a:cs typeface="Arial" pitchFamily="34" charset="0"/>
              </a:rPr>
              <a:t>decreased or restricted movement suggests some underlying lung disease such as pulmonary fibrosis.</a:t>
            </a:r>
            <a:endParaRPr lang="en-US" sz="2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4493538"/>
          </a:xfrm>
          <a:prstGeom prst="rect">
            <a:avLst/>
          </a:prstGeom>
          <a:noFill/>
        </p:spPr>
        <p:txBody>
          <a:bodyPr wrap="square" rtlCol="0">
            <a:spAutoFit/>
          </a:bodyPr>
          <a:lstStyle/>
          <a:p>
            <a:pPr algn="just">
              <a:lnSpc>
                <a:spcPct val="200000"/>
              </a:lnSpc>
            </a:pPr>
            <a:r>
              <a:rPr lang="en-US" sz="2800" b="1" dirty="0" smtClean="0">
                <a:latin typeface="Arial" pitchFamily="34" charset="0"/>
                <a:cs typeface="Arial" pitchFamily="34" charset="0"/>
              </a:rPr>
              <a:t>Areas of abnormal percussion note in health</a:t>
            </a:r>
            <a:r>
              <a:rPr lang="en-US" sz="2300" b="1" dirty="0" smtClean="0">
                <a:latin typeface="Arial" pitchFamily="34" charset="0"/>
                <a:cs typeface="Arial" pitchFamily="34" charset="0"/>
              </a:rPr>
              <a:t>:</a:t>
            </a:r>
          </a:p>
          <a:p>
            <a:pPr algn="just">
              <a:lnSpc>
                <a:spcPct val="200000"/>
              </a:lnSpc>
              <a:buFont typeface="Arial" charset="0"/>
              <a:buChar char="•"/>
            </a:pPr>
            <a:r>
              <a:rPr lang="en-US" sz="2300" dirty="0" smtClean="0">
                <a:latin typeface="Arial" pitchFamily="34" charset="0"/>
                <a:cs typeface="Arial" pitchFamily="34" charset="0"/>
              </a:rPr>
              <a:t> Area of cardiac dullness.</a:t>
            </a:r>
          </a:p>
          <a:p>
            <a:pPr algn="just">
              <a:lnSpc>
                <a:spcPct val="200000"/>
              </a:lnSpc>
              <a:buFont typeface="Arial" charset="0"/>
              <a:buChar char="•"/>
            </a:pPr>
            <a:r>
              <a:rPr lang="en-US" sz="2300" dirty="0">
                <a:latin typeface="Arial" pitchFamily="34" charset="0"/>
                <a:cs typeface="Arial" pitchFamily="34" charset="0"/>
              </a:rPr>
              <a:t> </a:t>
            </a:r>
            <a:r>
              <a:rPr lang="en-US" sz="2300" dirty="0" smtClean="0">
                <a:latin typeface="Arial" pitchFamily="34" charset="0"/>
                <a:cs typeface="Arial" pitchFamily="34" charset="0"/>
              </a:rPr>
              <a:t>Area of liver dullness.</a:t>
            </a:r>
          </a:p>
          <a:p>
            <a:pPr algn="just">
              <a:lnSpc>
                <a:spcPct val="200000"/>
              </a:lnSpc>
              <a:buFont typeface="Arial" charset="0"/>
              <a:buChar char="•"/>
            </a:pPr>
            <a:r>
              <a:rPr lang="en-US" sz="2300" dirty="0">
                <a:latin typeface="Arial" pitchFamily="34" charset="0"/>
                <a:cs typeface="Arial" pitchFamily="34" charset="0"/>
              </a:rPr>
              <a:t> </a:t>
            </a:r>
            <a:r>
              <a:rPr lang="en-US" sz="2300" dirty="0" smtClean="0">
                <a:latin typeface="Arial" pitchFamily="34" charset="0"/>
                <a:cs typeface="Arial" pitchFamily="34" charset="0"/>
              </a:rPr>
              <a:t>Area of </a:t>
            </a:r>
            <a:r>
              <a:rPr lang="en-US" sz="2300" dirty="0" err="1" smtClean="0">
                <a:latin typeface="Arial" pitchFamily="34" charset="0"/>
                <a:cs typeface="Arial" pitchFamily="34" charset="0"/>
              </a:rPr>
              <a:t>splenic</a:t>
            </a:r>
            <a:r>
              <a:rPr lang="en-US" sz="2300" dirty="0">
                <a:latin typeface="Arial" pitchFamily="34" charset="0"/>
                <a:cs typeface="Arial" pitchFamily="34" charset="0"/>
              </a:rPr>
              <a:t> </a:t>
            </a:r>
            <a:r>
              <a:rPr lang="en-US" sz="2300" dirty="0" smtClean="0">
                <a:latin typeface="Arial" pitchFamily="34" charset="0"/>
                <a:cs typeface="Arial" pitchFamily="34" charset="0"/>
              </a:rPr>
              <a:t>dullness</a:t>
            </a:r>
          </a:p>
          <a:p>
            <a:pPr algn="just">
              <a:lnSpc>
                <a:spcPct val="200000"/>
              </a:lnSpc>
              <a:buFont typeface="Arial" charset="0"/>
              <a:buChar char="•"/>
            </a:pPr>
            <a:r>
              <a:rPr lang="en-US" sz="2300" dirty="0">
                <a:latin typeface="Arial" pitchFamily="34" charset="0"/>
                <a:cs typeface="Arial" pitchFamily="34" charset="0"/>
              </a:rPr>
              <a:t> </a:t>
            </a:r>
            <a:r>
              <a:rPr lang="en-US" sz="2300" dirty="0" err="1" smtClean="0">
                <a:latin typeface="Arial" pitchFamily="34" charset="0"/>
                <a:cs typeface="Arial" pitchFamily="34" charset="0"/>
              </a:rPr>
              <a:t>Traube’s</a:t>
            </a:r>
            <a:r>
              <a:rPr lang="en-US" sz="2300" dirty="0" smtClean="0">
                <a:latin typeface="Arial" pitchFamily="34" charset="0"/>
                <a:cs typeface="Arial" pitchFamily="34" charset="0"/>
              </a:rPr>
              <a:t> area.</a:t>
            </a:r>
          </a:p>
          <a:p>
            <a:pPr algn="just">
              <a:lnSpc>
                <a:spcPct val="200000"/>
              </a:lnSpc>
              <a:buFont typeface="Arial" charset="0"/>
              <a:buChar char="•"/>
            </a:pPr>
            <a:r>
              <a:rPr lang="en-US" sz="2300" dirty="0">
                <a:latin typeface="Arial" pitchFamily="34" charset="0"/>
                <a:cs typeface="Arial" pitchFamily="34" charset="0"/>
              </a:rPr>
              <a:t> </a:t>
            </a:r>
            <a:r>
              <a:rPr lang="en-US" sz="2300" dirty="0" err="1" smtClean="0">
                <a:latin typeface="Arial" pitchFamily="34" charset="0"/>
                <a:cs typeface="Arial" pitchFamily="34" charset="0"/>
              </a:rPr>
              <a:t>Ewart’s</a:t>
            </a:r>
            <a:r>
              <a:rPr lang="en-US" sz="2300" dirty="0" smtClean="0">
                <a:latin typeface="Arial" pitchFamily="34" charset="0"/>
                <a:cs typeface="Arial" pitchFamily="34" charset="0"/>
              </a:rPr>
              <a:t> sign</a:t>
            </a:r>
            <a:endParaRPr lang="en-US" sz="2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ony\Desktop\images (1).jpg"/>
          <p:cNvPicPr>
            <a:picLocks noGrp="1" noChangeAspect="1" noChangeArrowheads="1"/>
          </p:cNvPicPr>
          <p:nvPr>
            <p:ph idx="1"/>
          </p:nvPr>
        </p:nvPicPr>
        <p:blipFill>
          <a:blip r:embed="rId2" cstate="print"/>
          <a:srcRect/>
          <a:stretch>
            <a:fillRect/>
          </a:stretch>
        </p:blipFill>
        <p:spPr bwMode="auto">
          <a:xfrm>
            <a:off x="914401" y="685800"/>
            <a:ext cx="7391399" cy="5562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8136904" cy="5732338"/>
          </a:xfrm>
          <a:prstGeom prst="rect">
            <a:avLst/>
          </a:prstGeom>
          <a:noFill/>
        </p:spPr>
        <p:txBody>
          <a:bodyPr wrap="square" rtlCol="0">
            <a:spAutoFit/>
          </a:bodyPr>
          <a:lstStyle/>
          <a:p>
            <a:pPr algn="just">
              <a:lnSpc>
                <a:spcPct val="200000"/>
              </a:lnSpc>
            </a:pPr>
            <a:r>
              <a:rPr lang="en-US" sz="2800" b="1" dirty="0" smtClean="0">
                <a:latin typeface="Arial" pitchFamily="34" charset="0"/>
                <a:cs typeface="Arial" pitchFamily="34" charset="0"/>
              </a:rPr>
              <a:t>Special </a:t>
            </a:r>
            <a:r>
              <a:rPr lang="en-US" sz="2800" b="1" dirty="0" err="1" smtClean="0">
                <a:latin typeface="Arial" pitchFamily="34" charset="0"/>
                <a:cs typeface="Arial" pitchFamily="34" charset="0"/>
              </a:rPr>
              <a:t>Percussional</a:t>
            </a:r>
            <a:r>
              <a:rPr lang="en-US" sz="2800" b="1" dirty="0" smtClean="0">
                <a:latin typeface="Arial" pitchFamily="34" charset="0"/>
                <a:cs typeface="Arial" pitchFamily="34" charset="0"/>
              </a:rPr>
              <a:t> findings in disease</a:t>
            </a:r>
            <a:r>
              <a:rPr lang="en-US" sz="2400" b="1" dirty="0" smtClean="0">
                <a:latin typeface="Arial" pitchFamily="34" charset="0"/>
                <a:cs typeface="Arial" pitchFamily="34" charset="0"/>
              </a:rPr>
              <a:t>:</a:t>
            </a:r>
          </a:p>
          <a:p>
            <a:pPr algn="just">
              <a:lnSpc>
                <a:spcPct val="150000"/>
              </a:lnSpc>
              <a:buFont typeface="Arial" charset="0"/>
              <a:buChar char="•"/>
            </a:pPr>
            <a:r>
              <a:rPr lang="en-US" sz="2300" dirty="0" smtClean="0">
                <a:latin typeface="Arial" pitchFamily="34" charset="0"/>
                <a:cs typeface="Arial" pitchFamily="34" charset="0"/>
              </a:rPr>
              <a:t> Reduction of both cardiac and liver dullness.</a:t>
            </a:r>
          </a:p>
          <a:p>
            <a:pPr algn="just">
              <a:lnSpc>
                <a:spcPct val="150000"/>
              </a:lnSpc>
              <a:buFont typeface="Arial" charset="0"/>
              <a:buChar char="•"/>
            </a:pPr>
            <a:r>
              <a:rPr lang="en-US" sz="2300" dirty="0">
                <a:latin typeface="Arial" pitchFamily="34" charset="0"/>
                <a:cs typeface="Arial" pitchFamily="34" charset="0"/>
              </a:rPr>
              <a:t> </a:t>
            </a:r>
            <a:r>
              <a:rPr lang="en-US" sz="2300" dirty="0" smtClean="0">
                <a:latin typeface="Arial" pitchFamily="34" charset="0"/>
                <a:cs typeface="Arial" pitchFamily="34" charset="0"/>
              </a:rPr>
              <a:t>Shifting dullness.</a:t>
            </a:r>
          </a:p>
          <a:p>
            <a:pPr algn="just">
              <a:lnSpc>
                <a:spcPct val="150000"/>
              </a:lnSpc>
              <a:buFont typeface="Arial" charset="0"/>
              <a:buChar char="•"/>
            </a:pPr>
            <a:r>
              <a:rPr lang="en-US" sz="2300" dirty="0">
                <a:latin typeface="Arial" pitchFamily="34" charset="0"/>
                <a:cs typeface="Arial" pitchFamily="34" charset="0"/>
              </a:rPr>
              <a:t> </a:t>
            </a:r>
            <a:r>
              <a:rPr lang="en-US" sz="2300" dirty="0" smtClean="0">
                <a:latin typeface="Arial" pitchFamily="34" charset="0"/>
                <a:cs typeface="Arial" pitchFamily="34" charset="0"/>
              </a:rPr>
              <a:t> Obliteration of </a:t>
            </a:r>
            <a:r>
              <a:rPr lang="en-US" sz="2300" dirty="0" err="1" smtClean="0">
                <a:latin typeface="Arial" pitchFamily="34" charset="0"/>
                <a:cs typeface="Arial" pitchFamily="34" charset="0"/>
              </a:rPr>
              <a:t>Traube’s</a:t>
            </a:r>
            <a:r>
              <a:rPr lang="en-US" sz="2300" dirty="0" smtClean="0">
                <a:latin typeface="Arial" pitchFamily="34" charset="0"/>
                <a:cs typeface="Arial" pitchFamily="34" charset="0"/>
              </a:rPr>
              <a:t> area.</a:t>
            </a:r>
          </a:p>
          <a:p>
            <a:pPr algn="just">
              <a:lnSpc>
                <a:spcPct val="150000"/>
              </a:lnSpc>
              <a:buFont typeface="Arial" charset="0"/>
              <a:buChar char="•"/>
            </a:pPr>
            <a:r>
              <a:rPr lang="en-US" sz="2300" dirty="0">
                <a:latin typeface="Arial" pitchFamily="34" charset="0"/>
                <a:cs typeface="Arial" pitchFamily="34" charset="0"/>
              </a:rPr>
              <a:t> </a:t>
            </a:r>
            <a:r>
              <a:rPr lang="en-US" sz="2300" dirty="0" smtClean="0">
                <a:latin typeface="Arial" pitchFamily="34" charset="0"/>
                <a:cs typeface="Arial" pitchFamily="34" charset="0"/>
              </a:rPr>
              <a:t>William’s tracheal resonance.</a:t>
            </a:r>
          </a:p>
          <a:p>
            <a:pPr algn="just">
              <a:lnSpc>
                <a:spcPct val="150000"/>
              </a:lnSpc>
              <a:buFont typeface="Arial" charset="0"/>
              <a:buChar char="•"/>
            </a:pPr>
            <a:r>
              <a:rPr lang="en-US" sz="2300" dirty="0">
                <a:latin typeface="Arial" pitchFamily="34" charset="0"/>
                <a:cs typeface="Arial" pitchFamily="34" charset="0"/>
              </a:rPr>
              <a:t> </a:t>
            </a:r>
            <a:r>
              <a:rPr lang="en-US" sz="2300" dirty="0" err="1" smtClean="0">
                <a:latin typeface="Arial" pitchFamily="34" charset="0"/>
                <a:cs typeface="Arial" pitchFamily="34" charset="0"/>
              </a:rPr>
              <a:t>Wintrich’s</a:t>
            </a:r>
            <a:r>
              <a:rPr lang="en-US" sz="2300" dirty="0">
                <a:latin typeface="Arial" pitchFamily="34" charset="0"/>
                <a:cs typeface="Arial" pitchFamily="34" charset="0"/>
              </a:rPr>
              <a:t> </a:t>
            </a:r>
            <a:r>
              <a:rPr lang="en-US" sz="2300" dirty="0" smtClean="0">
                <a:latin typeface="Arial" pitchFamily="34" charset="0"/>
                <a:cs typeface="Arial" pitchFamily="34" charset="0"/>
              </a:rPr>
              <a:t>sign</a:t>
            </a:r>
          </a:p>
          <a:p>
            <a:pPr algn="just">
              <a:lnSpc>
                <a:spcPct val="150000"/>
              </a:lnSpc>
              <a:buFont typeface="Arial" charset="0"/>
              <a:buChar char="•"/>
            </a:pPr>
            <a:r>
              <a:rPr lang="en-US" sz="2300" dirty="0">
                <a:latin typeface="Arial" pitchFamily="34" charset="0"/>
                <a:cs typeface="Arial" pitchFamily="34" charset="0"/>
              </a:rPr>
              <a:t> </a:t>
            </a:r>
            <a:r>
              <a:rPr lang="en-US" sz="2300" dirty="0" err="1" smtClean="0">
                <a:latin typeface="Arial" pitchFamily="34" charset="0"/>
                <a:cs typeface="Arial" pitchFamily="34" charset="0"/>
              </a:rPr>
              <a:t>Gerhardts</a:t>
            </a:r>
            <a:r>
              <a:rPr lang="en-US" sz="2300" dirty="0" smtClean="0">
                <a:latin typeface="Arial" pitchFamily="34" charset="0"/>
                <a:cs typeface="Arial" pitchFamily="34" charset="0"/>
              </a:rPr>
              <a:t>’ sign</a:t>
            </a:r>
          </a:p>
          <a:p>
            <a:pPr algn="just">
              <a:lnSpc>
                <a:spcPct val="150000"/>
              </a:lnSpc>
              <a:buFont typeface="Arial" charset="0"/>
              <a:buChar char="•"/>
            </a:pPr>
            <a:r>
              <a:rPr lang="en-US" sz="2300" dirty="0">
                <a:latin typeface="Arial" pitchFamily="34" charset="0"/>
                <a:cs typeface="Arial" pitchFamily="34" charset="0"/>
              </a:rPr>
              <a:t> </a:t>
            </a:r>
            <a:r>
              <a:rPr lang="en-US" sz="2300" dirty="0" err="1" smtClean="0">
                <a:latin typeface="Arial" pitchFamily="34" charset="0"/>
                <a:cs typeface="Arial" pitchFamily="34" charset="0"/>
              </a:rPr>
              <a:t>Friedreich’s</a:t>
            </a:r>
            <a:r>
              <a:rPr lang="en-US" sz="2300" dirty="0" smtClean="0">
                <a:latin typeface="Arial" pitchFamily="34" charset="0"/>
                <a:cs typeface="Arial" pitchFamily="34" charset="0"/>
              </a:rPr>
              <a:t> sign</a:t>
            </a:r>
          </a:p>
          <a:p>
            <a:pPr algn="just">
              <a:lnSpc>
                <a:spcPct val="150000"/>
              </a:lnSpc>
              <a:buFont typeface="Arial" charset="0"/>
              <a:buChar char="•"/>
            </a:pPr>
            <a:r>
              <a:rPr lang="en-US" sz="2300" dirty="0">
                <a:latin typeface="Arial" pitchFamily="34" charset="0"/>
                <a:cs typeface="Arial" pitchFamily="34" charset="0"/>
              </a:rPr>
              <a:t> </a:t>
            </a:r>
            <a:r>
              <a:rPr lang="en-US" sz="2300" dirty="0" smtClean="0">
                <a:latin typeface="Arial" pitchFamily="34" charset="0"/>
                <a:cs typeface="Arial" pitchFamily="34" charset="0"/>
              </a:rPr>
              <a:t>Lines of Demarcation</a:t>
            </a:r>
          </a:p>
          <a:p>
            <a:pPr algn="just">
              <a:lnSpc>
                <a:spcPct val="150000"/>
              </a:lnSpc>
              <a:buFont typeface="Arial" charset="0"/>
              <a:buChar char="•"/>
            </a:pPr>
            <a:r>
              <a:rPr lang="en-US" sz="2300" dirty="0">
                <a:latin typeface="Arial" pitchFamily="34" charset="0"/>
                <a:cs typeface="Arial" pitchFamily="34" charset="0"/>
              </a:rPr>
              <a:t> </a:t>
            </a:r>
            <a:r>
              <a:rPr lang="en-US" sz="2300" dirty="0" err="1" smtClean="0">
                <a:latin typeface="Arial" pitchFamily="34" charset="0"/>
                <a:cs typeface="Arial" pitchFamily="34" charset="0"/>
              </a:rPr>
              <a:t>Myotatic</a:t>
            </a:r>
            <a:r>
              <a:rPr lang="en-US" sz="2300" dirty="0" smtClean="0">
                <a:latin typeface="Arial" pitchFamily="34" charset="0"/>
                <a:cs typeface="Arial" pitchFamily="34" charset="0"/>
              </a:rPr>
              <a:t> irritability.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sz="8000" dirty="0" smtClean="0">
              <a:latin typeface="Arial" pitchFamily="34" charset="0"/>
              <a:cs typeface="Arial" pitchFamily="34" charset="0"/>
            </a:endParaRPr>
          </a:p>
          <a:p>
            <a:pPr>
              <a:buNone/>
            </a:pPr>
            <a:r>
              <a:rPr lang="en-US" sz="8000" dirty="0" smtClean="0">
                <a:latin typeface="Arial" pitchFamily="34" charset="0"/>
                <a:cs typeface="Arial" pitchFamily="34" charset="0"/>
              </a:rPr>
              <a:t>AUSCULTATION</a:t>
            </a:r>
            <a:endParaRPr lang="en-US" sz="8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HISTORICAL  NOTE</a:t>
            </a:r>
            <a:endParaRPr lang="en-US" dirty="0"/>
          </a:p>
        </p:txBody>
      </p:sp>
      <p:sp>
        <p:nvSpPr>
          <p:cNvPr id="5" name="Content Placeholder 4"/>
          <p:cNvSpPr>
            <a:spLocks noGrp="1"/>
          </p:cNvSpPr>
          <p:nvPr>
            <p:ph idx="1"/>
          </p:nvPr>
        </p:nvSpPr>
        <p:spPr/>
        <p:txBody>
          <a:bodyPr/>
          <a:lstStyle/>
          <a:p>
            <a:pPr>
              <a:buNone/>
            </a:pPr>
            <a:r>
              <a:rPr lang="en-US" dirty="0" smtClean="0"/>
              <a:t>    A discovery of the greatest importance in the early part of 19</a:t>
            </a:r>
            <a:r>
              <a:rPr lang="en-US" baseline="30000" dirty="0" smtClean="0"/>
              <a:t>th</a:t>
            </a:r>
            <a:r>
              <a:rPr lang="en-US" dirty="0" smtClean="0"/>
              <a:t> century was that of auscultation with the aid of stethoscope by the French physician LAENNEC  . Remembering a well known acoustic fact that “ if the ear be applied to one end of a plank , it is easy to hear a pin’s scratching on the other end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UNAIDED EAR </a:t>
            </a:r>
            <a:endParaRPr lang="en-US" b="1" dirty="0"/>
          </a:p>
        </p:txBody>
      </p:sp>
      <p:graphicFrame>
        <p:nvGraphicFramePr>
          <p:cNvPr id="6" name="Content Placeholder 5"/>
          <p:cNvGraphicFramePr>
            <a:graphicFrameLocks noGrp="1"/>
          </p:cNvGraphicFramePr>
          <p:nvPr>
            <p:ph idx="1"/>
          </p:nvPr>
        </p:nvGraphicFramePr>
        <p:xfrm>
          <a:off x="457200" y="1600200"/>
          <a:ext cx="8229600" cy="395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TYPE</a:t>
                      </a:r>
                      <a:r>
                        <a:rPr lang="en-US" baseline="0" dirty="0" smtClean="0"/>
                        <a:t> OF SOUND </a:t>
                      </a:r>
                      <a:endParaRPr lang="en-US" dirty="0"/>
                    </a:p>
                  </a:txBody>
                  <a:tcPr/>
                </a:tc>
                <a:tc>
                  <a:txBody>
                    <a:bodyPr/>
                    <a:lstStyle/>
                    <a:p>
                      <a:r>
                        <a:rPr lang="en-US" dirty="0" smtClean="0"/>
                        <a:t>      FOUND IN </a:t>
                      </a:r>
                      <a:endParaRPr lang="en-US" dirty="0"/>
                    </a:p>
                  </a:txBody>
                  <a:tcPr/>
                </a:tc>
              </a:tr>
              <a:tr h="370840">
                <a:tc>
                  <a:txBody>
                    <a:bodyPr/>
                    <a:lstStyle/>
                    <a:p>
                      <a:r>
                        <a:rPr lang="en-US" dirty="0" smtClean="0"/>
                        <a:t> 1- STERTOROUS breathing</a:t>
                      </a:r>
                      <a:endParaRPr lang="en-US" dirty="0"/>
                    </a:p>
                  </a:txBody>
                  <a:tcPr/>
                </a:tc>
                <a:tc>
                  <a:txBody>
                    <a:bodyPr/>
                    <a:lstStyle/>
                    <a:p>
                      <a:r>
                        <a:rPr lang="en-US" dirty="0" smtClean="0"/>
                        <a:t>  coma and sleep( snoring)</a:t>
                      </a:r>
                      <a:endParaRPr lang="en-US" dirty="0"/>
                    </a:p>
                  </a:txBody>
                  <a:tcPr/>
                </a:tc>
              </a:tr>
              <a:tr h="370840">
                <a:tc>
                  <a:txBody>
                    <a:bodyPr/>
                    <a:lstStyle/>
                    <a:p>
                      <a:r>
                        <a:rPr lang="en-US" dirty="0" smtClean="0"/>
                        <a:t> 2-  RATTLING breathing</a:t>
                      </a:r>
                      <a:endParaRPr lang="en-US" dirty="0"/>
                    </a:p>
                  </a:txBody>
                  <a:tcPr/>
                </a:tc>
                <a:tc>
                  <a:txBody>
                    <a:bodyPr/>
                    <a:lstStyle/>
                    <a:p>
                      <a:r>
                        <a:rPr lang="en-US" dirty="0" smtClean="0"/>
                        <a:t> ineffective cough due to suppression of cough reflex</a:t>
                      </a:r>
                      <a:endParaRPr lang="en-US" dirty="0"/>
                    </a:p>
                  </a:txBody>
                  <a:tcPr/>
                </a:tc>
              </a:tr>
              <a:tr h="370840">
                <a:tc>
                  <a:txBody>
                    <a:bodyPr/>
                    <a:lstStyle/>
                    <a:p>
                      <a:r>
                        <a:rPr lang="en-US" dirty="0" smtClean="0"/>
                        <a:t> 3-     GASPING , GRUNTING</a:t>
                      </a:r>
                      <a:r>
                        <a:rPr lang="en-US" baseline="0" dirty="0" smtClean="0"/>
                        <a:t> and SIGHING </a:t>
                      </a:r>
                      <a:endParaRPr lang="en-US" dirty="0"/>
                    </a:p>
                  </a:txBody>
                  <a:tcPr/>
                </a:tc>
                <a:tc>
                  <a:txBody>
                    <a:bodyPr/>
                    <a:lstStyle/>
                    <a:p>
                      <a:r>
                        <a:rPr lang="en-US" dirty="0" smtClean="0"/>
                        <a:t>physical</a:t>
                      </a:r>
                      <a:r>
                        <a:rPr lang="en-US" baseline="0" dirty="0" smtClean="0"/>
                        <a:t> and emotional stimuli- exercise , pain, cold fear , grief </a:t>
                      </a:r>
                      <a:endParaRPr lang="en-US" dirty="0"/>
                    </a:p>
                  </a:txBody>
                  <a:tcPr/>
                </a:tc>
              </a:tr>
              <a:tr h="370840">
                <a:tc>
                  <a:txBody>
                    <a:bodyPr/>
                    <a:lstStyle/>
                    <a:p>
                      <a:r>
                        <a:rPr lang="en-US" dirty="0" smtClean="0"/>
                        <a:t> 4-HISSING</a:t>
                      </a:r>
                      <a:r>
                        <a:rPr lang="en-US" baseline="0" dirty="0" smtClean="0"/>
                        <a:t> ( KUSSMAULS ) breathing </a:t>
                      </a:r>
                      <a:endParaRPr lang="en-US" dirty="0"/>
                    </a:p>
                  </a:txBody>
                  <a:tcPr/>
                </a:tc>
                <a:tc>
                  <a:txBody>
                    <a:bodyPr/>
                    <a:lstStyle/>
                    <a:p>
                      <a:r>
                        <a:rPr lang="en-US" dirty="0" smtClean="0"/>
                        <a:t> signifies hyperventilation</a:t>
                      </a:r>
                      <a:r>
                        <a:rPr lang="en-US" baseline="0" dirty="0" smtClean="0"/>
                        <a:t> without </a:t>
                      </a:r>
                      <a:r>
                        <a:rPr lang="en-US" baseline="0" dirty="0" err="1" smtClean="0"/>
                        <a:t>dyspnoea</a:t>
                      </a:r>
                      <a:r>
                        <a:rPr lang="en-US" baseline="0" dirty="0" smtClean="0"/>
                        <a:t>.</a:t>
                      </a:r>
                    </a:p>
                    <a:p>
                      <a:r>
                        <a:rPr lang="en-US" dirty="0" smtClean="0"/>
                        <a:t> sign of severe acidosis as in diabetic </a:t>
                      </a:r>
                      <a:r>
                        <a:rPr lang="en-US" dirty="0" err="1" smtClean="0"/>
                        <a:t>keto</a:t>
                      </a:r>
                      <a:r>
                        <a:rPr lang="en-US" dirty="0" smtClean="0"/>
                        <a:t> acidosis</a:t>
                      </a:r>
                      <a:endParaRPr lang="en-US" dirty="0"/>
                    </a:p>
                  </a:txBody>
                  <a:tcPr/>
                </a:tc>
              </a:tr>
              <a:tr h="370840">
                <a:tc>
                  <a:txBody>
                    <a:bodyPr/>
                    <a:lstStyle/>
                    <a:p>
                      <a:r>
                        <a:rPr lang="en-US" dirty="0" smtClean="0"/>
                        <a:t> 5-WHEEZING</a:t>
                      </a:r>
                      <a:endParaRPr lang="en-US" dirty="0"/>
                    </a:p>
                  </a:txBody>
                  <a:tcPr/>
                </a:tc>
                <a:tc>
                  <a:txBody>
                    <a:bodyPr/>
                    <a:lstStyle/>
                    <a:p>
                      <a:r>
                        <a:rPr lang="en-US" dirty="0" smtClean="0"/>
                        <a:t>  asthma</a:t>
                      </a:r>
                      <a:endParaRPr lang="en-US" dirty="0"/>
                    </a:p>
                  </a:txBody>
                  <a:tcPr/>
                </a:tc>
              </a:tr>
              <a:tr h="370840">
                <a:tc>
                  <a:txBody>
                    <a:bodyPr/>
                    <a:lstStyle/>
                    <a:p>
                      <a:r>
                        <a:rPr lang="en-US" dirty="0" smtClean="0"/>
                        <a:t> 6-  STRIDOR</a:t>
                      </a:r>
                      <a:endParaRPr lang="en-US" dirty="0"/>
                    </a:p>
                  </a:txBody>
                  <a:tcPr/>
                </a:tc>
                <a:tc>
                  <a:txBody>
                    <a:bodyPr/>
                    <a:lstStyle/>
                    <a:p>
                      <a:r>
                        <a:rPr lang="en-US" dirty="0" smtClean="0"/>
                        <a:t>  narrowing</a:t>
                      </a:r>
                      <a:r>
                        <a:rPr lang="en-US" baseline="0" dirty="0" smtClean="0"/>
                        <a:t> of </a:t>
                      </a:r>
                      <a:r>
                        <a:rPr lang="en-US" baseline="0" dirty="0" err="1" smtClean="0"/>
                        <a:t>extrathoracic</a:t>
                      </a:r>
                      <a:r>
                        <a:rPr lang="en-US" baseline="0" dirty="0" smtClean="0"/>
                        <a:t> airway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AUSCULTATION </a:t>
            </a:r>
            <a:endParaRPr lang="en-US" dirty="0"/>
          </a:p>
        </p:txBody>
      </p:sp>
      <p:sp>
        <p:nvSpPr>
          <p:cNvPr id="3" name="Content Placeholder 2"/>
          <p:cNvSpPr>
            <a:spLocks noGrp="1"/>
          </p:cNvSpPr>
          <p:nvPr>
            <p:ph idx="1"/>
          </p:nvPr>
        </p:nvSpPr>
        <p:spPr/>
        <p:txBody>
          <a:bodyPr>
            <a:normAutofit lnSpcReduction="10000"/>
          </a:bodyPr>
          <a:lstStyle/>
          <a:p>
            <a:r>
              <a:rPr lang="en-US" dirty="0" smtClean="0"/>
              <a:t>To determine whether the breath sounds are equal on both sides . </a:t>
            </a:r>
          </a:p>
          <a:p>
            <a:r>
              <a:rPr lang="en-US" dirty="0" smtClean="0"/>
              <a:t>To ascertain the character of the breath sounds .</a:t>
            </a:r>
          </a:p>
          <a:p>
            <a:r>
              <a:rPr lang="en-US" dirty="0" smtClean="0"/>
              <a:t>To detect any added sounds and decide their nature  and whether they are intra or </a:t>
            </a:r>
            <a:r>
              <a:rPr lang="en-US" dirty="0" err="1" smtClean="0"/>
              <a:t>extrapulmonary</a:t>
            </a:r>
            <a:r>
              <a:rPr lang="en-US" dirty="0" smtClean="0"/>
              <a:t>.</a:t>
            </a:r>
          </a:p>
          <a:p>
            <a:r>
              <a:rPr lang="en-US" dirty="0" smtClean="0"/>
              <a:t>To compare the voice sounds on different parts of lungs.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BREATHING </a:t>
            </a:r>
            <a:endParaRPr lang="en-US" dirty="0"/>
          </a:p>
        </p:txBody>
      </p:sp>
      <p:sp>
        <p:nvSpPr>
          <p:cNvPr id="3" name="Content Placeholder 2"/>
          <p:cNvSpPr>
            <a:spLocks noGrp="1"/>
          </p:cNvSpPr>
          <p:nvPr>
            <p:ph idx="1"/>
          </p:nvPr>
        </p:nvSpPr>
        <p:spPr/>
        <p:txBody>
          <a:bodyPr/>
          <a:lstStyle/>
          <a:p>
            <a:pPr>
              <a:buNone/>
            </a:pPr>
            <a:r>
              <a:rPr lang="en-US" dirty="0" smtClean="0"/>
              <a:t>    Patient is asked for forced or deep  breathing , through the mouth as this increases the tidal volume sufficiently without producing additional upper airway noise or provoking </a:t>
            </a:r>
            <a:r>
              <a:rPr lang="en-US" dirty="0" err="1" smtClean="0"/>
              <a:t>hypocapnia</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ony\Documents\Bluetooth Folder\Image detail for -Medicine Decoded  Breath sounds made easy._files\lung21.png"/>
          <p:cNvPicPr>
            <a:picLocks noGrp="1" noChangeAspect="1" noChangeArrowheads="1"/>
          </p:cNvPicPr>
          <p:nvPr>
            <p:ph idx="1"/>
          </p:nvPr>
        </p:nvPicPr>
        <p:blipFill>
          <a:blip r:embed="rId2" cstate="print"/>
          <a:srcRect/>
          <a:stretch>
            <a:fillRect/>
          </a:stretch>
        </p:blipFill>
        <p:spPr bwMode="auto">
          <a:xfrm>
            <a:off x="533400" y="2032794"/>
            <a:ext cx="3429000" cy="3834606"/>
          </a:xfrm>
          <a:prstGeom prst="rect">
            <a:avLst/>
          </a:prstGeom>
          <a:noFill/>
        </p:spPr>
      </p:pic>
      <p:pic>
        <p:nvPicPr>
          <p:cNvPr id="2051" name="Picture 3" descr="C:\Users\Sony\Documents\Bluetooth Folder\Image detail for -Medicine Decoded  Breath sounds made easy._files\lung11.png"/>
          <p:cNvPicPr>
            <a:picLocks noChangeAspect="1" noChangeArrowheads="1"/>
          </p:cNvPicPr>
          <p:nvPr/>
        </p:nvPicPr>
        <p:blipFill>
          <a:blip r:embed="rId3" cstate="print"/>
          <a:srcRect/>
          <a:stretch>
            <a:fillRect/>
          </a:stretch>
        </p:blipFill>
        <p:spPr bwMode="auto">
          <a:xfrm>
            <a:off x="4953000" y="1981200"/>
            <a:ext cx="3505200" cy="3886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DEFECTIVE AUSCULTATION OF RESPIRATORY  SOUNDS</a:t>
            </a:r>
            <a:endParaRPr lang="en-US" dirty="0"/>
          </a:p>
        </p:txBody>
      </p:sp>
      <p:sp>
        <p:nvSpPr>
          <p:cNvPr id="3" name="Content Placeholder 2"/>
          <p:cNvSpPr>
            <a:spLocks noGrp="1"/>
          </p:cNvSpPr>
          <p:nvPr>
            <p:ph idx="1"/>
          </p:nvPr>
        </p:nvSpPr>
        <p:spPr/>
        <p:txBody>
          <a:bodyPr/>
          <a:lstStyle/>
          <a:p>
            <a:pPr>
              <a:buNone/>
            </a:pPr>
            <a:r>
              <a:rPr lang="en-US" dirty="0" smtClean="0"/>
              <a:t> Auscultation may be defective if the patient is </a:t>
            </a:r>
          </a:p>
          <a:p>
            <a:r>
              <a:rPr lang="en-US" dirty="0" smtClean="0"/>
              <a:t>Breathing through the nose , especially in the presence of nasal obstruction.</a:t>
            </a:r>
          </a:p>
          <a:p>
            <a:r>
              <a:rPr lang="en-US" dirty="0" smtClean="0"/>
              <a:t>Breathing noisily or too forcibly giving added sounds .</a:t>
            </a:r>
          </a:p>
          <a:p>
            <a:r>
              <a:rPr lang="en-US" dirty="0" smtClean="0"/>
              <a:t>Shallow breathing due to pain on breathing .</a:t>
            </a:r>
          </a:p>
          <a:p>
            <a:r>
              <a:rPr lang="en-US" dirty="0" smtClean="0"/>
              <a:t>Hair on the chest produces crackling sounds which may be mistaken for lung sounds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OF THE PATIENT</a:t>
            </a:r>
            <a:endParaRPr lang="en-US" dirty="0"/>
          </a:p>
        </p:txBody>
      </p:sp>
      <p:sp>
        <p:nvSpPr>
          <p:cNvPr id="3" name="Content Placeholder 2"/>
          <p:cNvSpPr>
            <a:spLocks noGrp="1"/>
          </p:cNvSpPr>
          <p:nvPr>
            <p:ph idx="1"/>
          </p:nvPr>
        </p:nvSpPr>
        <p:spPr/>
        <p:txBody>
          <a:bodyPr/>
          <a:lstStyle/>
          <a:p>
            <a:r>
              <a:rPr lang="en-US" dirty="0" smtClean="0"/>
              <a:t>Ideal posture -  upright , either sitting or standing </a:t>
            </a:r>
          </a:p>
          <a:p>
            <a:r>
              <a:rPr lang="en-US" dirty="0" smtClean="0"/>
              <a:t> For examination of the back – patient may lean slightly forward , with the head flexed arms crossed in front or resting on the thighs .</a:t>
            </a:r>
          </a:p>
          <a:p>
            <a:r>
              <a:rPr lang="en-US" dirty="0" smtClean="0"/>
              <a:t>  Examination in the recumbent position although undesirable  but may be required in seriously ill patient . </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TO NOTE DURING AUSCULTATION OF BREATH SOUNDS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Intensity or loudness.</a:t>
            </a:r>
          </a:p>
          <a:p>
            <a:r>
              <a:rPr lang="en-US" dirty="0" smtClean="0"/>
              <a:t>Quality or character whether rustling or wheezy .</a:t>
            </a:r>
          </a:p>
          <a:p>
            <a:r>
              <a:rPr lang="en-US" dirty="0" smtClean="0"/>
              <a:t>Comparison of </a:t>
            </a:r>
            <a:r>
              <a:rPr lang="en-US" dirty="0" err="1" smtClean="0"/>
              <a:t>inspiratory</a:t>
            </a:r>
            <a:r>
              <a:rPr lang="en-US" dirty="0" smtClean="0"/>
              <a:t> and expiratory elements in terms of intensity , duration or length and pitch.</a:t>
            </a:r>
          </a:p>
          <a:p>
            <a:r>
              <a:rPr lang="en-US" dirty="0" smtClean="0"/>
              <a:t> Presence or absence of </a:t>
            </a:r>
            <a:r>
              <a:rPr lang="en-US" dirty="0" err="1" smtClean="0"/>
              <a:t>intermediatory</a:t>
            </a:r>
            <a:r>
              <a:rPr lang="en-US" dirty="0" smtClean="0"/>
              <a:t> pause between them .</a:t>
            </a:r>
          </a:p>
          <a:p>
            <a:r>
              <a:rPr lang="en-US" dirty="0" smtClean="0"/>
              <a:t>Characteristics such as prolongation or jerky or interrupted nature .</a:t>
            </a:r>
          </a:p>
          <a:p>
            <a:r>
              <a:rPr lang="en-US" dirty="0" smtClean="0"/>
              <a:t>Presence of other sounds or accompaniments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DETERMINING TRANSMISSION OF BREATH SOUNDS </a:t>
            </a:r>
            <a:endParaRPr lang="en-US" dirty="0"/>
          </a:p>
        </p:txBody>
      </p:sp>
      <p:sp>
        <p:nvSpPr>
          <p:cNvPr id="3" name="Content Placeholder 2"/>
          <p:cNvSpPr>
            <a:spLocks noGrp="1"/>
          </p:cNvSpPr>
          <p:nvPr>
            <p:ph idx="1"/>
          </p:nvPr>
        </p:nvSpPr>
        <p:spPr/>
        <p:txBody>
          <a:bodyPr/>
          <a:lstStyle/>
          <a:p>
            <a:pPr>
              <a:buNone/>
            </a:pPr>
            <a:r>
              <a:rPr lang="en-US" dirty="0" smtClean="0"/>
              <a:t>The intensity of the breath sounds heard through the chest wall depends on :-</a:t>
            </a:r>
          </a:p>
          <a:p>
            <a:r>
              <a:rPr lang="en-US" dirty="0" smtClean="0"/>
              <a:t> rate of airflow into the territory of lung under the stethoscope .</a:t>
            </a:r>
          </a:p>
          <a:p>
            <a:r>
              <a:rPr lang="en-US" dirty="0" smtClean="0"/>
              <a:t>The acoustic properties of the two media namely the lung and the chest wall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Therefore..</a:t>
            </a:r>
            <a:endParaRPr lang="en-US" dirty="0"/>
          </a:p>
        </p:txBody>
      </p:sp>
      <p:sp>
        <p:nvSpPr>
          <p:cNvPr id="7" name="Content Placeholder 6"/>
          <p:cNvSpPr>
            <a:spLocks noGrp="1"/>
          </p:cNvSpPr>
          <p:nvPr>
            <p:ph sz="half" idx="1"/>
          </p:nvPr>
        </p:nvSpPr>
        <p:spPr/>
        <p:txBody>
          <a:bodyPr/>
          <a:lstStyle/>
          <a:p>
            <a:r>
              <a:rPr lang="en-US" dirty="0" smtClean="0"/>
              <a:t>Transmission is almost complete between the two well matched media like consolidated lung and the chest wall ,hence the similarity between the bronchial breathing and the breath sounds heard over the trachea .</a:t>
            </a:r>
            <a:endParaRPr lang="en-US" dirty="0"/>
          </a:p>
        </p:txBody>
      </p:sp>
      <p:sp>
        <p:nvSpPr>
          <p:cNvPr id="8" name="Content Placeholder 7"/>
          <p:cNvSpPr>
            <a:spLocks noGrp="1"/>
          </p:cNvSpPr>
          <p:nvPr>
            <p:ph sz="half" idx="2"/>
          </p:nvPr>
        </p:nvSpPr>
        <p:spPr/>
        <p:txBody>
          <a:bodyPr/>
          <a:lstStyle/>
          <a:p>
            <a:r>
              <a:rPr lang="en-US" dirty="0" smtClean="0"/>
              <a:t>Sound is reflected at the interface between the lung and air or fluid in the pleural cavity so that in </a:t>
            </a:r>
            <a:r>
              <a:rPr lang="en-US" dirty="0" err="1" smtClean="0"/>
              <a:t>pneumothorax</a:t>
            </a:r>
            <a:r>
              <a:rPr lang="en-US" dirty="0" smtClean="0"/>
              <a:t>  and in pleural effusion no breath sounds reaches the chest wall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MODE OF PRODUCTION OF NORMAL BREATH SOUNDS </a:t>
            </a:r>
            <a:endParaRPr lang="en-US" dirty="0"/>
          </a:p>
        </p:txBody>
      </p:sp>
      <p:sp>
        <p:nvSpPr>
          <p:cNvPr id="6" name="Content Placeholder 5"/>
          <p:cNvSpPr>
            <a:spLocks noGrp="1"/>
          </p:cNvSpPr>
          <p:nvPr>
            <p:ph idx="1"/>
          </p:nvPr>
        </p:nvSpPr>
        <p:spPr/>
        <p:txBody>
          <a:bodyPr>
            <a:normAutofit fontScale="85000" lnSpcReduction="10000"/>
          </a:bodyPr>
          <a:lstStyle/>
          <a:p>
            <a:pPr marL="514350" indent="-514350">
              <a:buNone/>
            </a:pPr>
            <a:r>
              <a:rPr lang="en-US" dirty="0" smtClean="0"/>
              <a:t>   Normal breath sounds are generated by turbulent airflow in the upper airways i.e. in the pharynx and larger airways of the lugs ( frequency range of 200 to 2000 Hz or cycles / sec per sound )</a:t>
            </a:r>
          </a:p>
          <a:p>
            <a:pPr marL="514350" indent="-514350">
              <a:buNone/>
            </a:pPr>
            <a:r>
              <a:rPr lang="en-US" dirty="0" smtClean="0"/>
              <a:t> As this sound is transmitted through the lungs it is dampened ; the higher frequencies are lost and a softer , lower pitched sound ( 200 to 400 Hz ) is heard , which are the normal vesicular breath sounds. In the smaller airways airflow is slow and laminar , turbulence cannot be developed hence smaller airways acts as filter and not a source of lung sounds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NORMAL BREATH SOUNDS </a:t>
            </a:r>
            <a:endParaRPr lang="en-US" dirty="0"/>
          </a:p>
        </p:txBody>
      </p:sp>
      <p:graphicFrame>
        <p:nvGraphicFramePr>
          <p:cNvPr id="4" name="Content Placeholder 3"/>
          <p:cNvGraphicFramePr>
            <a:graphicFrameLocks noGrp="1"/>
          </p:cNvGraphicFramePr>
          <p:nvPr>
            <p:ph idx="1"/>
          </p:nvPr>
        </p:nvGraphicFramePr>
        <p:xfrm>
          <a:off x="457200" y="1600200"/>
          <a:ext cx="8229600" cy="32359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TYPE OF SOUND</a:t>
                      </a:r>
                      <a:endParaRPr lang="en-US" dirty="0"/>
                    </a:p>
                  </a:txBody>
                  <a:tcPr/>
                </a:tc>
                <a:tc>
                  <a:txBody>
                    <a:bodyPr/>
                    <a:lstStyle/>
                    <a:p>
                      <a:r>
                        <a:rPr lang="en-US" dirty="0" smtClean="0"/>
                        <a:t> AREA   WHERE FOUND </a:t>
                      </a:r>
                      <a:endParaRPr lang="en-US" dirty="0"/>
                    </a:p>
                  </a:txBody>
                  <a:tcPr/>
                </a:tc>
              </a:tr>
              <a:tr h="370840">
                <a:tc>
                  <a:txBody>
                    <a:bodyPr/>
                    <a:lstStyle/>
                    <a:p>
                      <a:endParaRPr lang="en-US" dirty="0"/>
                    </a:p>
                  </a:txBody>
                  <a:tcPr/>
                </a:tc>
                <a:tc>
                  <a:txBody>
                    <a:bodyPr/>
                    <a:lstStyle/>
                    <a:p>
                      <a:endParaRPr lang="en-US"/>
                    </a:p>
                  </a:txBody>
                  <a:tcPr/>
                </a:tc>
              </a:tr>
              <a:tr h="370840">
                <a:tc>
                  <a:txBody>
                    <a:bodyPr/>
                    <a:lstStyle/>
                    <a:p>
                      <a:r>
                        <a:rPr lang="en-US" dirty="0" smtClean="0"/>
                        <a:t>VESICULAR</a:t>
                      </a:r>
                      <a:endParaRPr lang="en-US" dirty="0"/>
                    </a:p>
                  </a:txBody>
                  <a:tcPr/>
                </a:tc>
                <a:tc>
                  <a:txBody>
                    <a:bodyPr/>
                    <a:lstStyle/>
                    <a:p>
                      <a:r>
                        <a:rPr lang="en-US" dirty="0" smtClean="0"/>
                        <a:t>Over most areas of the chest </a:t>
                      </a:r>
                      <a:endParaRPr lang="en-US" dirty="0"/>
                    </a:p>
                  </a:txBody>
                  <a:tcPr/>
                </a:tc>
              </a:tr>
              <a:tr h="370840">
                <a:tc>
                  <a:txBody>
                    <a:bodyPr/>
                    <a:lstStyle/>
                    <a:p>
                      <a:endParaRPr lang="en-US"/>
                    </a:p>
                  </a:txBody>
                  <a:tcPr/>
                </a:tc>
                <a:tc>
                  <a:txBody>
                    <a:bodyPr/>
                    <a:lstStyle/>
                    <a:p>
                      <a:endParaRPr lang="en-US"/>
                    </a:p>
                  </a:txBody>
                  <a:tcPr/>
                </a:tc>
              </a:tr>
              <a:tr h="370840">
                <a:tc>
                  <a:txBody>
                    <a:bodyPr/>
                    <a:lstStyle/>
                    <a:p>
                      <a:r>
                        <a:rPr lang="en-US" dirty="0" smtClean="0"/>
                        <a:t>BRONCHIAL</a:t>
                      </a:r>
                      <a:endParaRPr lang="en-US" dirty="0"/>
                    </a:p>
                  </a:txBody>
                  <a:tcPr/>
                </a:tc>
                <a:tc>
                  <a:txBody>
                    <a:bodyPr/>
                    <a:lstStyle/>
                    <a:p>
                      <a:r>
                        <a:rPr lang="en-US" dirty="0" smtClean="0"/>
                        <a:t>Larynx , trachea </a:t>
                      </a:r>
                      <a:endParaRPr lang="en-US" dirty="0"/>
                    </a:p>
                  </a:txBody>
                  <a:tcPr/>
                </a:tc>
              </a:tr>
              <a:tr h="370840">
                <a:tc>
                  <a:txBody>
                    <a:bodyPr/>
                    <a:lstStyle/>
                    <a:p>
                      <a:endParaRPr lang="en-US"/>
                    </a:p>
                  </a:txBody>
                  <a:tcPr/>
                </a:tc>
                <a:tc>
                  <a:txBody>
                    <a:bodyPr/>
                    <a:lstStyle/>
                    <a:p>
                      <a:endParaRPr lang="en-US"/>
                    </a:p>
                  </a:txBody>
                  <a:tcPr/>
                </a:tc>
              </a:tr>
              <a:tr h="370840">
                <a:tc>
                  <a:txBody>
                    <a:bodyPr/>
                    <a:lstStyle/>
                    <a:p>
                      <a:r>
                        <a:rPr lang="en-US" dirty="0" smtClean="0"/>
                        <a:t>BRONCHOVESICULAR</a:t>
                      </a:r>
                      <a:endParaRPr lang="en-US" dirty="0"/>
                    </a:p>
                  </a:txBody>
                  <a:tcPr/>
                </a:tc>
                <a:tc>
                  <a:txBody>
                    <a:bodyPr/>
                    <a:lstStyle/>
                    <a:p>
                      <a:r>
                        <a:rPr lang="en-US" dirty="0" smtClean="0"/>
                        <a:t>Over</a:t>
                      </a:r>
                      <a:r>
                        <a:rPr lang="en-US" baseline="0" dirty="0" smtClean="0"/>
                        <a:t> and around the upper part of the sternum </a:t>
                      </a:r>
                      <a:endParaRPr lang="en-US" dirty="0"/>
                    </a:p>
                  </a:txBody>
                  <a:tcPr/>
                </a:tc>
              </a:tr>
              <a:tr h="370840">
                <a:tc>
                  <a:txBody>
                    <a:bodyPr/>
                    <a:lstStyle/>
                    <a:p>
                      <a:endParaRPr lang="en-US"/>
                    </a:p>
                  </a:txBody>
                  <a:tcPr/>
                </a:tc>
                <a:tc>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VESICULAR  BREATH SOUNDS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It is </a:t>
            </a:r>
            <a:r>
              <a:rPr lang="en-US" dirty="0" err="1" smtClean="0"/>
              <a:t>characterised</a:t>
            </a:r>
            <a:r>
              <a:rPr lang="en-US" dirty="0" smtClean="0"/>
              <a:t> by active inspiration due to inflow of air into bronchi and alveoli followed without a pause by passive expiration from elastic recoil of the alveoli.</a:t>
            </a:r>
          </a:p>
          <a:p>
            <a:pPr>
              <a:buNone/>
            </a:pPr>
            <a:r>
              <a:rPr lang="en-US" dirty="0" smtClean="0"/>
              <a:t> QUALITY :- rustling noise </a:t>
            </a:r>
          </a:p>
          <a:p>
            <a:pPr>
              <a:buNone/>
            </a:pPr>
            <a:r>
              <a:rPr lang="en-US" dirty="0" smtClean="0"/>
              <a:t>    louder and more prolonged in inspiration than expiration. </a:t>
            </a:r>
          </a:p>
          <a:p>
            <a:pPr>
              <a:buNone/>
            </a:pPr>
            <a:r>
              <a:rPr lang="en-US" dirty="0" smtClean="0"/>
              <a:t>MODE OF PRODUCTION :- It is attributed  to distention and separation of the alveolar walls  by the in-rushing current of air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BRONCHIAL BREATHING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The less the filtering of the breath sounds the more closely will the sound approximate to its source in the trachea and bronchi i.e. is bronchial breathing .</a:t>
            </a:r>
          </a:p>
          <a:p>
            <a:pPr>
              <a:buNone/>
            </a:pPr>
            <a:r>
              <a:rPr lang="en-US" dirty="0" smtClean="0"/>
              <a:t>  QUALITY :- higher pitched and clearer than vesicular breathing .</a:t>
            </a:r>
          </a:p>
          <a:p>
            <a:pPr>
              <a:buNone/>
            </a:pPr>
            <a:r>
              <a:rPr lang="en-US" dirty="0" smtClean="0"/>
              <a:t>     Inspiration and expiration are of equal length or expiration is somewhat longer than inspiration and they have a distinct gap between them .</a:t>
            </a:r>
          </a:p>
          <a:p>
            <a:pPr>
              <a:buNone/>
            </a:pPr>
            <a:r>
              <a:rPr lang="en-US" dirty="0" smtClean="0"/>
              <a:t>MODE OF PRODUCTION :- Due to the in and out movement of the  air through the narrow aperture of the glottis . The lower pitch of the sound during inspiration is due to the </a:t>
            </a:r>
            <a:r>
              <a:rPr lang="en-US" dirty="0" err="1" smtClean="0"/>
              <a:t>glottic</a:t>
            </a:r>
            <a:r>
              <a:rPr lang="en-US" dirty="0" smtClean="0"/>
              <a:t> aperture being wider during inspiration because of a wider separation of vocal cords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BRONCHOVESICULAR BREATHING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Its a type of breathing intermediate in character in between vesicular and bronchial breathing . Its recognition usually depends on the nature of the expiratory sound which is louder , longer and higher in pitch than the </a:t>
            </a:r>
            <a:r>
              <a:rPr lang="en-US" dirty="0" err="1" smtClean="0"/>
              <a:t>inspiratory</a:t>
            </a:r>
            <a:r>
              <a:rPr lang="en-US" dirty="0" smtClean="0"/>
              <a:t> sound .</a:t>
            </a:r>
          </a:p>
          <a:p>
            <a:pPr>
              <a:buNone/>
            </a:pPr>
            <a:r>
              <a:rPr lang="en-US" dirty="0" smtClean="0"/>
              <a:t>MODE OF PRODUCTION :- it usually arises when the normal air containing lung tissue is interposed between a large bronchus and the chest wall , thus combining the characteristics of both vesicular and bronchial types of breathing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7620000" cy="6278642"/>
          </a:xfrm>
          <a:prstGeom prst="rect">
            <a:avLst/>
          </a:prstGeom>
          <a:noFill/>
        </p:spPr>
        <p:txBody>
          <a:bodyPr wrap="square" rtlCol="0">
            <a:spAutoFit/>
          </a:bodyPr>
          <a:lstStyle/>
          <a:p>
            <a:pPr algn="ctr"/>
            <a:r>
              <a:rPr lang="en-US" sz="5400" b="1" dirty="0" smtClean="0"/>
              <a:t>Percussion</a:t>
            </a:r>
          </a:p>
          <a:p>
            <a:pPr algn="just">
              <a:lnSpc>
                <a:spcPct val="150000"/>
              </a:lnSpc>
            </a:pPr>
            <a:r>
              <a:rPr lang="en-US" sz="2400" b="1" dirty="0" smtClean="0"/>
              <a:t>Historical note</a:t>
            </a:r>
          </a:p>
          <a:p>
            <a:pPr algn="just">
              <a:lnSpc>
                <a:spcPct val="150000"/>
              </a:lnSpc>
            </a:pPr>
            <a:r>
              <a:rPr lang="en-US" sz="2400" dirty="0"/>
              <a:t>	</a:t>
            </a:r>
            <a:r>
              <a:rPr lang="en-US" sz="2400" dirty="0" smtClean="0"/>
              <a:t>Amongst the notable advances of 18</a:t>
            </a:r>
            <a:r>
              <a:rPr lang="en-US" sz="2400" baseline="30000" dirty="0" smtClean="0"/>
              <a:t>th</a:t>
            </a:r>
            <a:r>
              <a:rPr lang="en-US" sz="2400" dirty="0" smtClean="0"/>
              <a:t> century, one is the introduction of a new method of clinical investigation i.e. percussion by “Joseph Leopold </a:t>
            </a:r>
            <a:r>
              <a:rPr lang="en-US" sz="2400" dirty="0" err="1" smtClean="0"/>
              <a:t>Auen</a:t>
            </a:r>
            <a:r>
              <a:rPr lang="en-US" sz="2400" dirty="0" smtClean="0"/>
              <a:t> </a:t>
            </a:r>
            <a:r>
              <a:rPr lang="en-US" sz="2400" dirty="0" err="1" smtClean="0"/>
              <a:t>brugger</a:t>
            </a:r>
            <a:r>
              <a:rPr lang="en-US" sz="2400" dirty="0" smtClean="0"/>
              <a:t> in 1761. It was the simple expedient of tapping the barrels of wine in his father’s cellar to determine their contents that gave </a:t>
            </a:r>
            <a:r>
              <a:rPr lang="en-US" sz="2400" dirty="0" err="1" smtClean="0"/>
              <a:t>Auen</a:t>
            </a:r>
            <a:r>
              <a:rPr lang="en-US" sz="2400" dirty="0" smtClean="0"/>
              <a:t> </a:t>
            </a:r>
            <a:r>
              <a:rPr lang="en-US" sz="2400" dirty="0" err="1" smtClean="0"/>
              <a:t>brugger</a:t>
            </a:r>
            <a:r>
              <a:rPr lang="en-US" sz="2400" dirty="0" smtClean="0"/>
              <a:t> the idea of percussion of the thorax as an aid to diagnosis,  a discovery first announced in 1761, in his </a:t>
            </a:r>
            <a:r>
              <a:rPr lang="en-US" sz="2400" dirty="0" err="1" smtClean="0"/>
              <a:t>Inventum</a:t>
            </a:r>
            <a:r>
              <a:rPr lang="en-US" sz="2400" dirty="0" smtClean="0"/>
              <a:t> </a:t>
            </a:r>
            <a:r>
              <a:rPr lang="en-US" sz="2400" dirty="0" err="1" smtClean="0"/>
              <a:t>Novum</a:t>
            </a:r>
            <a:r>
              <a:rPr lang="en-US" sz="2400" dirty="0" smtClean="0"/>
              <a:t>.</a:t>
            </a:r>
          </a:p>
          <a:p>
            <a:pPr algn="just"/>
            <a:endParaRPr lang="en-US" sz="2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304800"/>
            <a:ext cx="8229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ABNORMAL BREATH SOUNDS </a:t>
            </a:r>
            <a:endParaRPr lang="en-US" dirty="0"/>
          </a:p>
        </p:txBody>
      </p:sp>
      <p:sp>
        <p:nvSpPr>
          <p:cNvPr id="8" name="Content Placeholder 7"/>
          <p:cNvSpPr>
            <a:spLocks noGrp="1"/>
          </p:cNvSpPr>
          <p:nvPr>
            <p:ph idx="1"/>
          </p:nvPr>
        </p:nvSpPr>
        <p:spPr/>
        <p:txBody>
          <a:bodyPr/>
          <a:lstStyle/>
          <a:p>
            <a:pPr>
              <a:buNone/>
            </a:pPr>
            <a:r>
              <a:rPr lang="en-US" dirty="0" smtClean="0"/>
              <a:t>Breath sounds may be heard abnormal due  to two main reasons :-</a:t>
            </a:r>
          </a:p>
          <a:p>
            <a:pPr>
              <a:buNone/>
            </a:pPr>
            <a:endParaRPr lang="en-US" dirty="0"/>
          </a:p>
        </p:txBody>
      </p:sp>
      <p:graphicFrame>
        <p:nvGraphicFramePr>
          <p:cNvPr id="9" name="Table 8"/>
          <p:cNvGraphicFramePr>
            <a:graphicFrameLocks noGrp="1"/>
          </p:cNvGraphicFramePr>
          <p:nvPr/>
        </p:nvGraphicFramePr>
        <p:xfrm>
          <a:off x="152400" y="3200400"/>
          <a:ext cx="8991600" cy="3368040"/>
        </p:xfrm>
        <a:graphic>
          <a:graphicData uri="http://schemas.openxmlformats.org/drawingml/2006/table">
            <a:tbl>
              <a:tblPr firstRow="1" bandRow="1">
                <a:tableStyleId>{5C22544A-7EE6-4342-B048-85BDC9FD1C3A}</a:tableStyleId>
              </a:tblPr>
              <a:tblGrid>
                <a:gridCol w="4495800"/>
                <a:gridCol w="4495800"/>
              </a:tblGrid>
              <a:tr h="0">
                <a:tc>
                  <a:txBody>
                    <a:bodyPr/>
                    <a:lstStyle/>
                    <a:p>
                      <a:r>
                        <a:rPr lang="en-US" sz="2400" dirty="0" smtClean="0"/>
                        <a:t>ABNORMAL</a:t>
                      </a:r>
                      <a:r>
                        <a:rPr lang="en-US" sz="2400" baseline="0" dirty="0" smtClean="0"/>
                        <a:t> GENERATION</a:t>
                      </a:r>
                      <a:endParaRPr lang="en-US" sz="2400" dirty="0"/>
                    </a:p>
                  </a:txBody>
                  <a:tcPr/>
                </a:tc>
                <a:tc>
                  <a:txBody>
                    <a:bodyPr/>
                    <a:lstStyle/>
                    <a:p>
                      <a:r>
                        <a:rPr lang="en-US" sz="2400" dirty="0" smtClean="0"/>
                        <a:t>ABNORMAL CONDUCTION </a:t>
                      </a:r>
                      <a:endParaRPr lang="en-US" sz="2400" dirty="0"/>
                    </a:p>
                  </a:txBody>
                  <a:tcPr/>
                </a:tc>
              </a:tr>
              <a:tr h="370840">
                <a:tc>
                  <a:txBody>
                    <a:bodyPr/>
                    <a:lstStyle/>
                    <a:p>
                      <a:endParaRPr lang="en-US" sz="2400" dirty="0"/>
                    </a:p>
                  </a:txBody>
                  <a:tcPr/>
                </a:tc>
                <a:tc>
                  <a:txBody>
                    <a:bodyPr/>
                    <a:lstStyle/>
                    <a:p>
                      <a:endParaRPr lang="en-US" sz="2400" dirty="0"/>
                    </a:p>
                  </a:txBody>
                  <a:tcPr/>
                </a:tc>
              </a:tr>
              <a:tr h="2082800">
                <a:tc>
                  <a:txBody>
                    <a:bodyPr/>
                    <a:lstStyle/>
                    <a:p>
                      <a:r>
                        <a:rPr lang="en-US" sz="2400" dirty="0" smtClean="0"/>
                        <a:t>Narrowed</a:t>
                      </a:r>
                      <a:r>
                        <a:rPr lang="en-US" sz="2400" baseline="0" dirty="0" smtClean="0"/>
                        <a:t> airways intensify the linear velocity of breath sounds and thus increasing their turbulence making the breath  sounds louder .</a:t>
                      </a:r>
                      <a:endParaRPr lang="en-US" sz="2400" dirty="0"/>
                    </a:p>
                  </a:txBody>
                  <a:tcPr/>
                </a:tc>
                <a:tc>
                  <a:txBody>
                    <a:bodyPr/>
                    <a:lstStyle/>
                    <a:p>
                      <a:r>
                        <a:rPr lang="en-US" sz="2400" dirty="0" smtClean="0"/>
                        <a:t> Abnormal lung will conduct the</a:t>
                      </a:r>
                      <a:r>
                        <a:rPr lang="en-US" sz="2400" baseline="0" dirty="0" smtClean="0"/>
                        <a:t> centrally generating breath sounds abnormally for e.g. consolidated lung and the overinflated lung  of emphysema.</a:t>
                      </a:r>
                      <a:endParaRPr lang="en-US" sz="2400" dirty="0"/>
                    </a:p>
                  </a:txBody>
                  <a:tcPr/>
                </a:tc>
              </a:tr>
              <a:tr h="370840">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 TYPES OF VESICULAR BREATHING </a:t>
            </a:r>
            <a:endParaRPr lang="en-US" dirty="0"/>
          </a:p>
        </p:txBody>
      </p:sp>
      <p:graphicFrame>
        <p:nvGraphicFramePr>
          <p:cNvPr id="4" name="Content Placeholder 3"/>
          <p:cNvGraphicFramePr>
            <a:graphicFrameLocks noGrp="1"/>
          </p:cNvGraphicFramePr>
          <p:nvPr>
            <p:ph idx="1"/>
          </p:nvPr>
        </p:nvGraphicFramePr>
        <p:xfrm>
          <a:off x="457200" y="1600200"/>
          <a:ext cx="8229600" cy="5318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ABNORMALITY</a:t>
                      </a:r>
                      <a:endParaRPr lang="en-US" dirty="0"/>
                    </a:p>
                  </a:txBody>
                  <a:tcPr/>
                </a:tc>
                <a:tc>
                  <a:txBody>
                    <a:bodyPr/>
                    <a:lstStyle/>
                    <a:p>
                      <a:r>
                        <a:rPr lang="en-US" dirty="0" smtClean="0"/>
                        <a:t>PHYSIOLOGICALLY SEEN IN</a:t>
                      </a:r>
                      <a:endParaRPr lang="en-US" dirty="0"/>
                    </a:p>
                  </a:txBody>
                  <a:tcPr/>
                </a:tc>
                <a:tc>
                  <a:txBody>
                    <a:bodyPr/>
                    <a:lstStyle/>
                    <a:p>
                      <a:r>
                        <a:rPr lang="en-US" dirty="0" smtClean="0"/>
                        <a:t>PATHOLOGICALLY IN </a:t>
                      </a:r>
                      <a:endParaRPr lang="en-US" dirty="0"/>
                    </a:p>
                  </a:txBody>
                  <a:tcPr/>
                </a:tc>
              </a:tr>
              <a:tr h="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buFont typeface="Arial" pitchFamily="34" charset="0"/>
                        <a:buNone/>
                      </a:pPr>
                      <a:r>
                        <a:rPr lang="en-US" dirty="0" smtClean="0"/>
                        <a:t>1- Exaggerated</a:t>
                      </a:r>
                      <a:r>
                        <a:rPr lang="en-US" baseline="0" dirty="0" smtClean="0"/>
                        <a:t> or loud breath sounds</a:t>
                      </a:r>
                      <a:endParaRPr lang="en-US" dirty="0"/>
                    </a:p>
                  </a:txBody>
                  <a:tcPr/>
                </a:tc>
                <a:tc>
                  <a:txBody>
                    <a:bodyPr/>
                    <a:lstStyle/>
                    <a:p>
                      <a:pPr>
                        <a:buFont typeface="Arial" pitchFamily="34" charset="0"/>
                        <a:buChar char="•"/>
                      </a:pPr>
                      <a:r>
                        <a:rPr lang="en-US" dirty="0" smtClean="0"/>
                        <a:t> children</a:t>
                      </a:r>
                    </a:p>
                    <a:p>
                      <a:pPr>
                        <a:buFont typeface="Arial" pitchFamily="34" charset="0"/>
                        <a:buChar char="•"/>
                      </a:pPr>
                      <a:r>
                        <a:rPr lang="en-US" dirty="0" smtClean="0"/>
                        <a:t>Thin</a:t>
                      </a:r>
                      <a:r>
                        <a:rPr lang="en-US" baseline="0" dirty="0" smtClean="0"/>
                        <a:t> </a:t>
                      </a:r>
                      <a:r>
                        <a:rPr lang="en-US" baseline="0" dirty="0" err="1" smtClean="0"/>
                        <a:t>chested</a:t>
                      </a:r>
                      <a:r>
                        <a:rPr lang="en-US" baseline="0" dirty="0" smtClean="0"/>
                        <a:t> individuals</a:t>
                      </a:r>
                    </a:p>
                    <a:p>
                      <a:pPr>
                        <a:buFont typeface="Arial" pitchFamily="34" charset="0"/>
                        <a:buChar char="•"/>
                      </a:pPr>
                      <a:r>
                        <a:rPr lang="en-US" baseline="0" dirty="0" smtClean="0"/>
                        <a:t>In women</a:t>
                      </a:r>
                      <a:endParaRPr lang="en-US" dirty="0"/>
                    </a:p>
                  </a:txBody>
                  <a:tcPr/>
                </a:tc>
                <a:tc>
                  <a:txBody>
                    <a:bodyPr/>
                    <a:lstStyle/>
                    <a:p>
                      <a:r>
                        <a:rPr lang="en-US" dirty="0" smtClean="0"/>
                        <a:t>Bilaterally</a:t>
                      </a:r>
                      <a:r>
                        <a:rPr lang="en-US" baseline="0" dirty="0" smtClean="0"/>
                        <a:t> in states of </a:t>
                      </a:r>
                      <a:r>
                        <a:rPr lang="en-US" baseline="0" dirty="0" err="1" smtClean="0"/>
                        <a:t>dyspnoea</a:t>
                      </a:r>
                      <a:r>
                        <a:rPr lang="en-US" baseline="0" dirty="0" smtClean="0"/>
                        <a:t> or bronchitis</a:t>
                      </a:r>
                    </a:p>
                    <a:p>
                      <a:r>
                        <a:rPr lang="en-US" baseline="0" dirty="0" smtClean="0"/>
                        <a:t> unilaterally in </a:t>
                      </a:r>
                      <a:r>
                        <a:rPr lang="en-US" baseline="0" dirty="0" err="1" smtClean="0"/>
                        <a:t>pulm</a:t>
                      </a:r>
                      <a:r>
                        <a:rPr lang="en-US" baseline="0" dirty="0" smtClean="0"/>
                        <a:t>. Tb or compensatory emphysema </a:t>
                      </a:r>
                      <a:endParaRPr lang="en-US" dirty="0"/>
                    </a:p>
                  </a:txBody>
                  <a:tcPr/>
                </a:tc>
              </a:tr>
              <a:tr h="370840">
                <a:tc>
                  <a:txBody>
                    <a:bodyPr/>
                    <a:lstStyle/>
                    <a:p>
                      <a:pPr>
                        <a:buFont typeface="Arial" pitchFamily="34" charset="0"/>
                        <a:buChar char="•"/>
                      </a:pPr>
                      <a:endParaRPr lang="en-US" dirty="0"/>
                    </a:p>
                  </a:txBody>
                  <a:tcPr/>
                </a:tc>
                <a:tc>
                  <a:txBody>
                    <a:bodyPr/>
                    <a:lstStyle/>
                    <a:p>
                      <a:pPr>
                        <a:buFont typeface="Arial" pitchFamily="34" charset="0"/>
                        <a:buChar char="•"/>
                      </a:pPr>
                      <a:endParaRPr lang="en-US"/>
                    </a:p>
                  </a:txBody>
                  <a:tcPr/>
                </a:tc>
                <a:tc>
                  <a:txBody>
                    <a:bodyPr/>
                    <a:lstStyle/>
                    <a:p>
                      <a:endParaRPr lang="en-US"/>
                    </a:p>
                  </a:txBody>
                  <a:tcPr/>
                </a:tc>
              </a:tr>
              <a:tr h="370840">
                <a:tc>
                  <a:txBody>
                    <a:bodyPr/>
                    <a:lstStyle/>
                    <a:p>
                      <a:pPr>
                        <a:buFont typeface="Arial" pitchFamily="34" charset="0"/>
                        <a:buNone/>
                      </a:pPr>
                      <a:r>
                        <a:rPr lang="en-US" dirty="0" smtClean="0"/>
                        <a:t>2-Diminished or feeble</a:t>
                      </a:r>
                      <a:endParaRPr lang="en-US" dirty="0"/>
                    </a:p>
                  </a:txBody>
                  <a:tcPr/>
                </a:tc>
                <a:tc>
                  <a:txBody>
                    <a:bodyPr/>
                    <a:lstStyle/>
                    <a:p>
                      <a:pPr>
                        <a:buFont typeface="Arial" pitchFamily="34" charset="0"/>
                        <a:buChar char="•"/>
                      </a:pPr>
                      <a:r>
                        <a:rPr lang="en-US" dirty="0" smtClean="0"/>
                        <a:t> habitual shallow breathers </a:t>
                      </a:r>
                    </a:p>
                    <a:p>
                      <a:pPr>
                        <a:buFont typeface="Arial" pitchFamily="34" charset="0"/>
                        <a:buChar char="•"/>
                      </a:pPr>
                      <a:r>
                        <a:rPr lang="en-US" dirty="0" smtClean="0"/>
                        <a:t>During</a:t>
                      </a:r>
                      <a:r>
                        <a:rPr lang="en-US" baseline="0" dirty="0" smtClean="0"/>
                        <a:t> quiet breathing</a:t>
                      </a:r>
                    </a:p>
                    <a:p>
                      <a:pPr>
                        <a:buFont typeface="Arial" pitchFamily="34" charset="0"/>
                        <a:buChar char="•"/>
                      </a:pPr>
                      <a:r>
                        <a:rPr lang="en-US" baseline="0" dirty="0" smtClean="0"/>
                        <a:t>Thick chest wall</a:t>
                      </a:r>
                    </a:p>
                    <a:p>
                      <a:pPr>
                        <a:buFont typeface="Arial" pitchFamily="34" charset="0"/>
                        <a:buChar char="•"/>
                      </a:pPr>
                      <a:r>
                        <a:rPr lang="en-US" baseline="0" dirty="0" smtClean="0"/>
                        <a:t>obesity</a:t>
                      </a:r>
                      <a:endParaRPr lang="en-US" dirty="0"/>
                    </a:p>
                  </a:txBody>
                  <a:tcPr/>
                </a:tc>
                <a:tc>
                  <a:txBody>
                    <a:bodyPr/>
                    <a:lstStyle/>
                    <a:p>
                      <a:pPr>
                        <a:buFontTx/>
                        <a:buChar char="-"/>
                      </a:pPr>
                      <a:r>
                        <a:rPr lang="en-US" dirty="0" smtClean="0"/>
                        <a:t>Defective production of respiratory sounds </a:t>
                      </a:r>
                    </a:p>
                    <a:p>
                      <a:pPr>
                        <a:buFontTx/>
                        <a:buChar char="-"/>
                      </a:pPr>
                      <a:r>
                        <a:rPr lang="en-US" dirty="0" smtClean="0"/>
                        <a:t>-defective conduction of respiratory sounds .</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3-Absent breath sounds </a:t>
                      </a:r>
                      <a:endParaRPr lang="en-US" dirty="0"/>
                    </a:p>
                  </a:txBody>
                  <a:tcPr/>
                </a:tc>
                <a:tc>
                  <a:txBody>
                    <a:bodyPr/>
                    <a:lstStyle/>
                    <a:p>
                      <a:endParaRPr lang="en-US"/>
                    </a:p>
                  </a:txBody>
                  <a:tcPr/>
                </a:tc>
                <a:tc>
                  <a:txBody>
                    <a:bodyPr/>
                    <a:lstStyle/>
                    <a:p>
                      <a:r>
                        <a:rPr lang="en-US" dirty="0" smtClean="0"/>
                        <a:t>Massive pleural</a:t>
                      </a:r>
                      <a:r>
                        <a:rPr lang="en-US" baseline="0" dirty="0" smtClean="0"/>
                        <a:t> effusion , </a:t>
                      </a:r>
                      <a:r>
                        <a:rPr lang="en-US" baseline="0" dirty="0" err="1" smtClean="0"/>
                        <a:t>pneumothorax</a:t>
                      </a:r>
                      <a:r>
                        <a:rPr lang="en-US" baseline="0" dirty="0" smtClean="0"/>
                        <a:t> , area of lung collapse , secondary occlusion of a bronchus </a:t>
                      </a:r>
                      <a:endParaRPr lang="en-US"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 TYPS OF BRONCHIAL BREATHING </a:t>
            </a:r>
            <a:endParaRPr lang="en-US" dirty="0"/>
          </a:p>
        </p:txBody>
      </p:sp>
      <p:graphicFrame>
        <p:nvGraphicFramePr>
          <p:cNvPr id="5" name="Content Placeholder 4"/>
          <p:cNvGraphicFramePr>
            <a:graphicFrameLocks noGrp="1"/>
          </p:cNvGraphicFramePr>
          <p:nvPr>
            <p:ph idx="1"/>
          </p:nvPr>
        </p:nvGraphicFramePr>
        <p:xfrm>
          <a:off x="457200" y="1447800"/>
          <a:ext cx="8229600" cy="53035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TYPE OF BREATHING</a:t>
                      </a:r>
                      <a:endParaRPr lang="en-US" dirty="0"/>
                    </a:p>
                  </a:txBody>
                  <a:tcPr/>
                </a:tc>
                <a:tc>
                  <a:txBody>
                    <a:bodyPr/>
                    <a:lstStyle/>
                    <a:p>
                      <a:r>
                        <a:rPr lang="en-US" dirty="0" smtClean="0"/>
                        <a:t>QUALITY</a:t>
                      </a:r>
                    </a:p>
                    <a:p>
                      <a:r>
                        <a:rPr lang="en-US" dirty="0" smtClean="0"/>
                        <a:t>/CHARACHTER</a:t>
                      </a:r>
                      <a:endParaRPr lang="en-US" dirty="0"/>
                    </a:p>
                  </a:txBody>
                  <a:tcPr/>
                </a:tc>
                <a:tc>
                  <a:txBody>
                    <a:bodyPr/>
                    <a:lstStyle/>
                    <a:p>
                      <a:r>
                        <a:rPr lang="en-US" dirty="0" smtClean="0"/>
                        <a:t>CAN</a:t>
                      </a:r>
                      <a:r>
                        <a:rPr lang="en-US" baseline="0" dirty="0" smtClean="0"/>
                        <a:t> BE IMMITATED BY</a:t>
                      </a:r>
                      <a:endParaRPr lang="en-US" dirty="0"/>
                    </a:p>
                  </a:txBody>
                  <a:tcPr/>
                </a:tc>
                <a:tc>
                  <a:txBody>
                    <a:bodyPr/>
                    <a:lstStyle/>
                    <a:p>
                      <a:r>
                        <a:rPr lang="en-US" dirty="0" smtClean="0"/>
                        <a:t>SUGGESTIVE</a:t>
                      </a:r>
                      <a:r>
                        <a:rPr lang="en-US" baseline="0" dirty="0" smtClean="0"/>
                        <a:t> OF</a:t>
                      </a:r>
                      <a:endParaRPr lang="en-US" dirty="0"/>
                    </a:p>
                  </a:txBody>
                  <a:tcPr/>
                </a:tc>
              </a:tr>
              <a:tr h="370840">
                <a:tc>
                  <a:txBody>
                    <a:bodyPr/>
                    <a:lstStyle/>
                    <a:p>
                      <a:r>
                        <a:rPr lang="en-US" dirty="0" smtClean="0"/>
                        <a:t>Cavernous </a:t>
                      </a:r>
                      <a:endParaRPr lang="en-US" dirty="0"/>
                    </a:p>
                  </a:txBody>
                  <a:tcPr/>
                </a:tc>
                <a:tc>
                  <a:txBody>
                    <a:bodyPr/>
                    <a:lstStyle/>
                    <a:p>
                      <a:r>
                        <a:rPr lang="en-US" dirty="0" smtClean="0"/>
                        <a:t>Low pitched with hollow character</a:t>
                      </a:r>
                      <a:endParaRPr lang="en-US" dirty="0"/>
                    </a:p>
                  </a:txBody>
                  <a:tcPr/>
                </a:tc>
                <a:tc>
                  <a:txBody>
                    <a:bodyPr/>
                    <a:lstStyle/>
                    <a:p>
                      <a:r>
                        <a:rPr lang="en-US" dirty="0" err="1" smtClean="0"/>
                        <a:t>Auscultating</a:t>
                      </a:r>
                      <a:r>
                        <a:rPr lang="en-US" baseline="0" dirty="0" smtClean="0"/>
                        <a:t> at occipital region of skull</a:t>
                      </a:r>
                      <a:endParaRPr lang="en-US" dirty="0"/>
                    </a:p>
                  </a:txBody>
                  <a:tcPr/>
                </a:tc>
                <a:tc>
                  <a:txBody>
                    <a:bodyPr/>
                    <a:lstStyle/>
                    <a:p>
                      <a:r>
                        <a:rPr lang="en-US" dirty="0" smtClean="0"/>
                        <a:t>Underlying cavity in the lung </a:t>
                      </a:r>
                    </a:p>
                    <a:p>
                      <a:r>
                        <a:rPr lang="en-US" dirty="0" smtClean="0"/>
                        <a:t>Open </a:t>
                      </a:r>
                      <a:r>
                        <a:rPr lang="en-US" dirty="0" err="1" smtClean="0"/>
                        <a:t>pneumothorax</a:t>
                      </a:r>
                      <a:endParaRPr lang="en-US" dirty="0" smtClean="0"/>
                    </a:p>
                    <a:p>
                      <a:r>
                        <a:rPr lang="en-US" dirty="0" smtClean="0"/>
                        <a:t>Pulled trachea syndrome</a:t>
                      </a:r>
                      <a:endParaRPr lang="en-US" dirty="0"/>
                    </a:p>
                  </a:txBody>
                  <a:tcPr/>
                </a:tc>
              </a:tr>
              <a:tr h="370840">
                <a:tc>
                  <a:txBody>
                    <a:bodyPr/>
                    <a:lstStyle/>
                    <a:p>
                      <a:r>
                        <a:rPr lang="en-US" dirty="0" smtClean="0"/>
                        <a:t>Tubular </a:t>
                      </a:r>
                      <a:endParaRPr lang="en-US" dirty="0"/>
                    </a:p>
                  </a:txBody>
                  <a:tcPr/>
                </a:tc>
                <a:tc>
                  <a:txBody>
                    <a:bodyPr/>
                    <a:lstStyle/>
                    <a:p>
                      <a:r>
                        <a:rPr lang="en-US" dirty="0" smtClean="0"/>
                        <a:t>High pitched with tubular or aspirate quality </a:t>
                      </a:r>
                      <a:endParaRPr lang="en-US" dirty="0"/>
                    </a:p>
                  </a:txBody>
                  <a:tcPr/>
                </a:tc>
                <a:tc>
                  <a:txBody>
                    <a:bodyPr/>
                    <a:lstStyle/>
                    <a:p>
                      <a:endParaRPr lang="en-US" dirty="0"/>
                    </a:p>
                  </a:txBody>
                  <a:tcPr/>
                </a:tc>
                <a:tc>
                  <a:txBody>
                    <a:bodyPr/>
                    <a:lstStyle/>
                    <a:p>
                      <a:r>
                        <a:rPr lang="en-US" dirty="0" smtClean="0"/>
                        <a:t>Pneumonia</a:t>
                      </a:r>
                    </a:p>
                    <a:p>
                      <a:r>
                        <a:rPr lang="en-US" dirty="0" err="1" smtClean="0"/>
                        <a:t>Pulm</a:t>
                      </a:r>
                      <a:r>
                        <a:rPr lang="en-US" dirty="0" smtClean="0"/>
                        <a:t> infarction</a:t>
                      </a:r>
                    </a:p>
                    <a:p>
                      <a:r>
                        <a:rPr lang="en-US" dirty="0" err="1" smtClean="0"/>
                        <a:t>Atelectasis</a:t>
                      </a:r>
                      <a:r>
                        <a:rPr lang="en-US" dirty="0" smtClean="0"/>
                        <a:t> or collapse of lung</a:t>
                      </a:r>
                      <a:endParaRPr lang="en-US" dirty="0"/>
                    </a:p>
                  </a:txBody>
                  <a:tcPr/>
                </a:tc>
              </a:tr>
              <a:tr h="370840">
                <a:tc>
                  <a:txBody>
                    <a:bodyPr/>
                    <a:lstStyle/>
                    <a:p>
                      <a:r>
                        <a:rPr lang="en-US" dirty="0" err="1" smtClean="0"/>
                        <a:t>Amphoric</a:t>
                      </a:r>
                      <a:r>
                        <a:rPr lang="en-US" dirty="0" smtClean="0"/>
                        <a:t> </a:t>
                      </a:r>
                      <a:endParaRPr lang="en-US" dirty="0"/>
                    </a:p>
                  </a:txBody>
                  <a:tcPr/>
                </a:tc>
                <a:tc>
                  <a:txBody>
                    <a:bodyPr/>
                    <a:lstStyle/>
                    <a:p>
                      <a:r>
                        <a:rPr lang="en-US" dirty="0" smtClean="0"/>
                        <a:t>High pitched with metallic or ECHO like quality</a:t>
                      </a:r>
                      <a:endParaRPr lang="en-US" dirty="0"/>
                    </a:p>
                  </a:txBody>
                  <a:tcPr/>
                </a:tc>
                <a:tc>
                  <a:txBody>
                    <a:bodyPr/>
                    <a:lstStyle/>
                    <a:p>
                      <a:r>
                        <a:rPr lang="en-US" dirty="0" smtClean="0"/>
                        <a:t>Blowing intensely across the mouth of the bottle</a:t>
                      </a:r>
                      <a:endParaRPr lang="en-US" dirty="0"/>
                    </a:p>
                  </a:txBody>
                  <a:tcPr/>
                </a:tc>
                <a:tc>
                  <a:txBody>
                    <a:bodyPr/>
                    <a:lstStyle/>
                    <a:p>
                      <a:r>
                        <a:rPr lang="en-US" dirty="0" smtClean="0"/>
                        <a:t>Large cavity in the lungs with smooth walls</a:t>
                      </a:r>
                    </a:p>
                    <a:p>
                      <a:r>
                        <a:rPr lang="en-US" dirty="0" err="1" smtClean="0"/>
                        <a:t>Pneumothorax</a:t>
                      </a:r>
                      <a:r>
                        <a:rPr lang="en-US" dirty="0" smtClean="0"/>
                        <a:t> communicating with the bronchus</a:t>
                      </a:r>
                      <a:endParaRPr lang="en-US"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 BRONCHOVESICULAR  BREATH SOUNDS</a:t>
            </a:r>
            <a:endParaRPr lang="en-US" dirty="0"/>
          </a:p>
        </p:txBody>
      </p:sp>
      <p:sp>
        <p:nvSpPr>
          <p:cNvPr id="3" name="Content Placeholder 2"/>
          <p:cNvSpPr>
            <a:spLocks noGrp="1"/>
          </p:cNvSpPr>
          <p:nvPr>
            <p:ph idx="1"/>
          </p:nvPr>
        </p:nvSpPr>
        <p:spPr/>
        <p:txBody>
          <a:bodyPr/>
          <a:lstStyle/>
          <a:p>
            <a:pPr>
              <a:buNone/>
            </a:pPr>
            <a:r>
              <a:rPr lang="en-US" dirty="0" smtClean="0"/>
              <a:t>METAMORPHOSING breath sounds :- occasionally , the type of breathing may change suddenly in type, character or intensity during one and the same breath . It is usually due to dislodgement of a mucus plug that is partially occluding a bronchus , by the incoming rush of air during inspiration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ADVENTITIOUS (ADDED) SOUNDS </a:t>
            </a:r>
            <a:endParaRPr lang="en-US" dirty="0"/>
          </a:p>
        </p:txBody>
      </p:sp>
      <p:sp>
        <p:nvSpPr>
          <p:cNvPr id="3" name="Content Placeholder 2"/>
          <p:cNvSpPr>
            <a:spLocks noGrp="1"/>
          </p:cNvSpPr>
          <p:nvPr>
            <p:ph idx="1"/>
          </p:nvPr>
        </p:nvSpPr>
        <p:spPr/>
        <p:txBody>
          <a:bodyPr/>
          <a:lstStyle/>
          <a:p>
            <a:pPr>
              <a:buNone/>
            </a:pPr>
            <a:r>
              <a:rPr lang="en-US" dirty="0" smtClean="0"/>
              <a:t>Chest diseases can give rise to 3 types of added sounds , namely :-</a:t>
            </a:r>
          </a:p>
          <a:p>
            <a:r>
              <a:rPr lang="en-US" dirty="0" smtClean="0"/>
              <a:t>Wheezes </a:t>
            </a:r>
          </a:p>
          <a:p>
            <a:r>
              <a:rPr lang="en-US" dirty="0" smtClean="0"/>
              <a:t>Crackles</a:t>
            </a:r>
          </a:p>
          <a:p>
            <a:r>
              <a:rPr lang="en-US" dirty="0" smtClean="0"/>
              <a:t>Pleural friction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WHEEZES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US" dirty="0" smtClean="0"/>
              <a:t>These are continuous musical sounds caused by flow through narrowed airways .</a:t>
            </a:r>
          </a:p>
          <a:p>
            <a:pPr>
              <a:buNone/>
            </a:pPr>
            <a:r>
              <a:rPr lang="en-US" dirty="0" smtClean="0"/>
              <a:t>MODE OF PRODUCTION :- as air is forced past a point at which opposing airway walls are just touching ; these vibrate , generating the wheeze . </a:t>
            </a:r>
          </a:p>
          <a:p>
            <a:pPr>
              <a:buNone/>
            </a:pPr>
            <a:r>
              <a:rPr lang="en-US" dirty="0" smtClean="0"/>
              <a:t>TYPES OF WHEEZES:- </a:t>
            </a:r>
          </a:p>
          <a:p>
            <a:pPr>
              <a:buNone/>
            </a:pPr>
            <a:r>
              <a:rPr lang="en-US" dirty="0" smtClean="0"/>
              <a:t>1- Fixed monophonic wheeze – this is a single note of constant pitch , timing and site . It results from air passing at high velocity through a localized narrowing of one airway . Bronchial carcinoma is the commonest cause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t>2 Random monophonic wheeze :- these are random single notes which may be scattered and overlapping throughout inspiration and expiration and are of varying duration , timing and pitch . They signify widespread airflow obstruction as in asthma or bronchitis . </a:t>
            </a:r>
          </a:p>
          <a:p>
            <a:pPr>
              <a:buNone/>
            </a:pPr>
            <a:r>
              <a:rPr lang="en-US" dirty="0" smtClean="0"/>
              <a:t>    </a:t>
            </a:r>
            <a:r>
              <a:rPr lang="en-US" b="1" dirty="0" smtClean="0"/>
              <a:t>POLYPHONIC WHEEZES</a:t>
            </a:r>
          </a:p>
          <a:p>
            <a:r>
              <a:rPr lang="en-US" dirty="0" smtClean="0"/>
              <a:t> Expiratory polyphonic wheeze :-it  results from the oscillation of several large bronchi simultaneously brought to the point of closure by congestion of the mucus lining , contraction of smooth muscle and thickening of layer of mucus . E.g. in asthma and COPD.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SEQUENTIAL INSPIRATORY WHEEZES                         </a:t>
            </a:r>
            <a:r>
              <a:rPr lang="en-US" dirty="0" smtClean="0"/>
              <a:t>( SQUAWKS ):- A series of sequential but not overlapping </a:t>
            </a:r>
            <a:r>
              <a:rPr lang="en-US" dirty="0" err="1" smtClean="0"/>
              <a:t>inspiratory</a:t>
            </a:r>
            <a:r>
              <a:rPr lang="en-US" dirty="0" smtClean="0"/>
              <a:t> sounds or  occasionally a single sound , resulting from opening of airways which had become abnormally apposed during previous expiration . They tend to occur in deflated areas of lung and hence are heard in lung fibrosis , especially </a:t>
            </a:r>
            <a:r>
              <a:rPr lang="en-US" dirty="0" err="1" smtClean="0"/>
              <a:t>fibrosing</a:t>
            </a:r>
            <a:r>
              <a:rPr lang="en-US" dirty="0" smtClean="0"/>
              <a:t> </a:t>
            </a:r>
            <a:r>
              <a:rPr lang="en-US" dirty="0" err="1" smtClean="0"/>
              <a:t>alveolitis</a:t>
            </a:r>
            <a:r>
              <a:rPr lang="en-US" dirty="0" smtClean="0"/>
              <a:t> .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143000" y="76200"/>
            <a:ext cx="6545499" cy="8229600"/>
          </a:xfrm>
          <a:prstGeom prst="rect">
            <a:avLst/>
          </a:prstGeom>
          <a:noFill/>
          <a:ln w="9525">
            <a:noFill/>
            <a:miter lim="800000"/>
            <a:headEnd/>
            <a:tailEnd/>
          </a:ln>
          <a:effectLst/>
        </p:spPr>
      </p:pic>
      <p:sp>
        <p:nvSpPr>
          <p:cNvPr id="5" name="Rectangle 4"/>
          <p:cNvSpPr/>
          <p:nvPr/>
        </p:nvSpPr>
        <p:spPr>
          <a:xfrm>
            <a:off x="609600" y="5410200"/>
            <a:ext cx="7696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LcParenR"/>
            </a:pPr>
            <a:r>
              <a:rPr lang="en-US" dirty="0" smtClean="0"/>
              <a:t>Fixed monophonic wheeze</a:t>
            </a:r>
          </a:p>
          <a:p>
            <a:pPr marL="342900" indent="-342900" algn="ctr">
              <a:buAutoNum type="alphaLcParenR"/>
            </a:pPr>
            <a:r>
              <a:rPr lang="en-US" dirty="0" smtClean="0"/>
              <a:t>Random monophonic wheeze</a:t>
            </a:r>
          </a:p>
          <a:p>
            <a:pPr marL="342900" indent="-342900" algn="ctr">
              <a:buAutoNum type="alphaLcParenR"/>
            </a:pPr>
            <a:r>
              <a:rPr lang="en-US" dirty="0" smtClean="0"/>
              <a:t>Expiratory polyphonic wheeze</a:t>
            </a:r>
          </a:p>
          <a:p>
            <a:pPr marL="342900" indent="-342900" algn="ctr">
              <a:buAutoNum type="alphaLcParenR"/>
            </a:pPr>
            <a:r>
              <a:rPr lang="en-US" dirty="0" smtClean="0"/>
              <a:t>Sequential </a:t>
            </a:r>
            <a:r>
              <a:rPr lang="en-US" dirty="0" err="1" smtClean="0"/>
              <a:t>inspiratory</a:t>
            </a:r>
            <a:r>
              <a:rPr lang="en-US" dirty="0" smtClean="0"/>
              <a:t> wheeze(</a:t>
            </a:r>
            <a:r>
              <a:rPr lang="en-US" dirty="0" err="1" smtClean="0"/>
              <a:t>squakes</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20000" cy="5413020"/>
          </a:xfrm>
          <a:prstGeom prst="rect">
            <a:avLst/>
          </a:prstGeom>
          <a:noFill/>
        </p:spPr>
        <p:txBody>
          <a:bodyPr wrap="square" rtlCol="0">
            <a:spAutoFit/>
          </a:bodyPr>
          <a:lstStyle/>
          <a:p>
            <a:pPr algn="just">
              <a:lnSpc>
                <a:spcPct val="150000"/>
              </a:lnSpc>
            </a:pPr>
            <a:r>
              <a:rPr lang="en-US" sz="4000" b="1" dirty="0" smtClean="0"/>
              <a:t>Definition:</a:t>
            </a:r>
          </a:p>
          <a:p>
            <a:pPr algn="just">
              <a:lnSpc>
                <a:spcPct val="150000"/>
              </a:lnSpc>
            </a:pPr>
            <a:r>
              <a:rPr lang="en-US" sz="2400" dirty="0" smtClean="0"/>
              <a:t>	Percussion is a method of examination which depends on the interpretation of sounds heard and the sense of resistance  encountered on subjecting the chest to a series of strokes or taps with the fingers .</a:t>
            </a:r>
          </a:p>
          <a:p>
            <a:pPr>
              <a:lnSpc>
                <a:spcPct val="150000"/>
              </a:lnSpc>
            </a:pPr>
            <a:r>
              <a:rPr lang="en-US" sz="2800" b="1" dirty="0" smtClean="0"/>
              <a:t>Main purposes of respiratory percussion :</a:t>
            </a:r>
          </a:p>
          <a:p>
            <a:pPr>
              <a:lnSpc>
                <a:spcPct val="150000"/>
              </a:lnSpc>
              <a:buFont typeface="Arial" charset="0"/>
              <a:buChar char="•"/>
            </a:pPr>
            <a:r>
              <a:rPr lang="en-US" sz="2800" dirty="0" smtClean="0"/>
              <a:t>Diagnostic Percussion.</a:t>
            </a:r>
          </a:p>
          <a:p>
            <a:pPr>
              <a:lnSpc>
                <a:spcPct val="150000"/>
              </a:lnSpc>
              <a:buFont typeface="Arial" charset="0"/>
              <a:buChar char="•"/>
            </a:pPr>
            <a:r>
              <a:rPr lang="en-US" sz="2800" dirty="0" smtClean="0"/>
              <a:t>Topographical Percussion.</a:t>
            </a:r>
          </a:p>
          <a:p>
            <a:pPr algn="just">
              <a:lnSpc>
                <a:spcPct val="150000"/>
              </a:lnSpc>
            </a:pPr>
            <a:endParaRPr lang="en-US" sz="105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CRACKLES</a:t>
            </a:r>
            <a:endParaRPr lang="en-US" dirty="0"/>
          </a:p>
        </p:txBody>
      </p:sp>
      <p:sp>
        <p:nvSpPr>
          <p:cNvPr id="3" name="Content Placeholder 2"/>
          <p:cNvSpPr>
            <a:spLocks noGrp="1"/>
          </p:cNvSpPr>
          <p:nvPr>
            <p:ph idx="1"/>
          </p:nvPr>
        </p:nvSpPr>
        <p:spPr/>
        <p:txBody>
          <a:bodyPr/>
          <a:lstStyle/>
          <a:p>
            <a:pPr>
              <a:buNone/>
            </a:pPr>
            <a:r>
              <a:rPr lang="en-US" dirty="0" smtClean="0"/>
              <a:t>Crackles result from the explosive equalization of gas pressure between two airway compartments when a closed section between them suddenly opens . Expiratory closure of airways is gravity dependent , so that crackles  are mainly basal in site .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crackles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EARLY INSPIRATORY CRACKLES </a:t>
            </a:r>
            <a:r>
              <a:rPr lang="en-US" dirty="0" smtClean="0"/>
              <a:t>:-</a:t>
            </a:r>
          </a:p>
          <a:p>
            <a:r>
              <a:rPr lang="en-US" dirty="0" smtClean="0"/>
              <a:t>Are coarser</a:t>
            </a:r>
          </a:p>
          <a:p>
            <a:r>
              <a:rPr lang="en-US" dirty="0" smtClean="0"/>
              <a:t>Come from larger airways so pattern is same over different parts of the lung .</a:t>
            </a:r>
          </a:p>
          <a:p>
            <a:r>
              <a:rPr lang="en-US" dirty="0" smtClean="0"/>
              <a:t> are scanty , audible at the mouth and not posture dependent.</a:t>
            </a:r>
            <a:endParaRPr lang="en-US"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 INSIPIRATORY CRACKLES</a:t>
            </a:r>
            <a:endParaRPr lang="en-US" b="1" dirty="0"/>
          </a:p>
        </p:txBody>
      </p:sp>
      <p:sp>
        <p:nvSpPr>
          <p:cNvPr id="3" name="Content Placeholder 2"/>
          <p:cNvSpPr>
            <a:spLocks noGrp="1"/>
          </p:cNvSpPr>
          <p:nvPr>
            <p:ph idx="1"/>
          </p:nvPr>
        </p:nvSpPr>
        <p:spPr/>
        <p:txBody>
          <a:bodyPr>
            <a:normAutofit fontScale="92500"/>
          </a:bodyPr>
          <a:lstStyle/>
          <a:p>
            <a:r>
              <a:rPr lang="en-US" dirty="0" smtClean="0"/>
              <a:t>Are due to restrictive conditions of the lung resulting in expiratory closure of small peripheral airways with re-opening at the end of inspiration .</a:t>
            </a:r>
          </a:p>
          <a:p>
            <a:r>
              <a:rPr lang="en-US" dirty="0" smtClean="0"/>
              <a:t>Come from smaller airways so have fine pattern and varies over small areas of the lung .</a:t>
            </a:r>
          </a:p>
          <a:p>
            <a:r>
              <a:rPr lang="en-US" dirty="0" smtClean="0"/>
              <a:t>Dependent on the gravitational forces on the lung so best heard at lung bases where the small airways close on expiration.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EXPIRATORY CRACKLES </a:t>
            </a:r>
            <a:endParaRPr lang="en-US" b="1" dirty="0"/>
          </a:p>
        </p:txBody>
      </p:sp>
      <p:sp>
        <p:nvSpPr>
          <p:cNvPr id="3" name="Content Placeholder 2"/>
          <p:cNvSpPr>
            <a:spLocks noGrp="1"/>
          </p:cNvSpPr>
          <p:nvPr>
            <p:ph idx="1"/>
          </p:nvPr>
        </p:nvSpPr>
        <p:spPr/>
        <p:txBody>
          <a:bodyPr/>
          <a:lstStyle/>
          <a:p>
            <a:r>
              <a:rPr lang="en-US" dirty="0" smtClean="0"/>
              <a:t>They arise by re-opening of the airways , temporarily closed by the trapping mechanism as air is redistributed distal to larger and more proximal airways narrowed by the trapping mechanism during expiration . </a:t>
            </a:r>
          </a:p>
          <a:p>
            <a:r>
              <a:rPr lang="en-US" dirty="0" smtClean="0"/>
              <a:t>They are characteristic of severe airway obstruction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COVENTIONAL CLASSIFICATION OF RALES </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smtClean="0"/>
              <a:t>COARSE CRACKLES </a:t>
            </a:r>
            <a:r>
              <a:rPr lang="en-US" dirty="0" smtClean="0"/>
              <a:t>:- they originate within large bronchial tubes and are heard equally in inspiration and expiration.</a:t>
            </a:r>
          </a:p>
          <a:p>
            <a:pPr marL="514350" indent="-514350">
              <a:buNone/>
            </a:pPr>
            <a:r>
              <a:rPr lang="en-US" dirty="0" smtClean="0"/>
              <a:t>  </a:t>
            </a:r>
            <a:r>
              <a:rPr lang="en-US" sz="4300" b="1" dirty="0" smtClean="0"/>
              <a:t>.</a:t>
            </a:r>
            <a:r>
              <a:rPr lang="en-US" dirty="0" smtClean="0"/>
              <a:t> Are often altered with coughing and can be heard over segments and lobes affected with </a:t>
            </a:r>
            <a:r>
              <a:rPr lang="en-US" dirty="0" err="1" smtClean="0"/>
              <a:t>bronchiectasis</a:t>
            </a:r>
            <a:r>
              <a:rPr lang="en-US" dirty="0" smtClean="0"/>
              <a:t>. </a:t>
            </a:r>
          </a:p>
          <a:p>
            <a:pPr marL="514350" indent="-514350">
              <a:buNone/>
            </a:pPr>
            <a:r>
              <a:rPr lang="en-US" dirty="0" smtClean="0"/>
              <a:t>  </a:t>
            </a:r>
            <a:r>
              <a:rPr lang="en-US" sz="4300" b="1" dirty="0" smtClean="0"/>
              <a:t>.</a:t>
            </a:r>
            <a:r>
              <a:rPr lang="en-US" dirty="0" smtClean="0"/>
              <a:t> May also be heard at the mouth without stethoscope and are caused by air bubbling through collections of mucus or pus in areas of </a:t>
            </a:r>
            <a:r>
              <a:rPr lang="en-US" dirty="0" err="1" smtClean="0"/>
              <a:t>bronchiectasis</a:t>
            </a:r>
            <a:r>
              <a:rPr lang="en-US" dirty="0" smtClean="0"/>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FINE CRACKLES </a:t>
            </a:r>
            <a:endParaRPr lang="en-US" b="1" dirty="0"/>
          </a:p>
        </p:txBody>
      </p:sp>
      <p:sp>
        <p:nvSpPr>
          <p:cNvPr id="3" name="Content Placeholder 2"/>
          <p:cNvSpPr>
            <a:spLocks noGrp="1"/>
          </p:cNvSpPr>
          <p:nvPr>
            <p:ph idx="1"/>
          </p:nvPr>
        </p:nvSpPr>
        <p:spPr/>
        <p:txBody>
          <a:bodyPr/>
          <a:lstStyle/>
          <a:p>
            <a:r>
              <a:rPr lang="en-US" dirty="0" smtClean="0"/>
              <a:t>Are due to sudden separation of sticky alveolar walls , at the end of inspiration by the inrushing of air .</a:t>
            </a:r>
          </a:p>
          <a:p>
            <a:r>
              <a:rPr lang="en-US" dirty="0" smtClean="0"/>
              <a:t>These lack the bubbling quality of coarse crackles and have “crackling” quality .</a:t>
            </a:r>
          </a:p>
          <a:p>
            <a:r>
              <a:rPr lang="en-US" dirty="0" smtClean="0"/>
              <a:t>These may be artificially imitated by rubbing a lock of hairs between the finger and the thumb.</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PLEURAL RUB ( PLEAURAL FRICTION </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Definition  :- oscillations arising from the frictional resistance between two layers of </a:t>
            </a:r>
            <a:r>
              <a:rPr lang="en-US" dirty="0" err="1" smtClean="0"/>
              <a:t>inflammed</a:t>
            </a:r>
            <a:r>
              <a:rPr lang="en-US" dirty="0" smtClean="0"/>
              <a:t> or roughened pleura produce a creaking sound ; the pleural friction rub . </a:t>
            </a:r>
          </a:p>
          <a:p>
            <a:pPr>
              <a:buNone/>
            </a:pPr>
            <a:r>
              <a:rPr lang="en-US" dirty="0" smtClean="0"/>
              <a:t>SITE OF AUSCULTATION :- commonest site is lower part of </a:t>
            </a:r>
            <a:r>
              <a:rPr lang="en-US" dirty="0" err="1" smtClean="0"/>
              <a:t>axilla</a:t>
            </a:r>
            <a:r>
              <a:rPr lang="en-US" dirty="0" smtClean="0"/>
              <a:t> as movement of two layers of pleura is maximum in this area .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PLEURAL RUB </a:t>
            </a:r>
            <a:endParaRPr lang="en-US" b="1" dirty="0"/>
          </a:p>
        </p:txBody>
      </p:sp>
      <p:sp>
        <p:nvSpPr>
          <p:cNvPr id="3" name="Content Placeholder 2"/>
          <p:cNvSpPr>
            <a:spLocks noGrp="1"/>
          </p:cNvSpPr>
          <p:nvPr>
            <p:ph idx="1"/>
          </p:nvPr>
        </p:nvSpPr>
        <p:spPr/>
        <p:txBody>
          <a:bodyPr>
            <a:normAutofit lnSpcReduction="10000"/>
          </a:bodyPr>
          <a:lstStyle/>
          <a:p>
            <a:r>
              <a:rPr lang="en-US" dirty="0" smtClean="0"/>
              <a:t>Rubbing or creaky in quality</a:t>
            </a:r>
          </a:p>
          <a:p>
            <a:r>
              <a:rPr lang="en-US" dirty="0" smtClean="0"/>
              <a:t>Interrupted or jerky in nature</a:t>
            </a:r>
          </a:p>
          <a:p>
            <a:r>
              <a:rPr lang="en-US" dirty="0" smtClean="0"/>
              <a:t>Loud and superficial </a:t>
            </a:r>
          </a:p>
          <a:p>
            <a:r>
              <a:rPr lang="en-US" dirty="0" smtClean="0"/>
              <a:t> Audible during both phases of respiration </a:t>
            </a:r>
          </a:p>
          <a:p>
            <a:r>
              <a:rPr lang="en-US" dirty="0" smtClean="0"/>
              <a:t>Unaltered after bouts of cough</a:t>
            </a:r>
          </a:p>
          <a:p>
            <a:r>
              <a:rPr lang="en-US" dirty="0" smtClean="0"/>
              <a:t>Usually confined to small or localized  area on chest.</a:t>
            </a:r>
          </a:p>
          <a:p>
            <a:r>
              <a:rPr lang="en-US" dirty="0" smtClean="0"/>
              <a:t>Usually associated with pain and tenderness.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PLEURAL RUB AND CRACKLES : COMPARISION</a:t>
            </a:r>
            <a:endParaRPr lang="en-US" b="1" dirty="0"/>
          </a:p>
        </p:txBody>
      </p:sp>
      <p:sp>
        <p:nvSpPr>
          <p:cNvPr id="5" name="Text Placeholder 4"/>
          <p:cNvSpPr>
            <a:spLocks noGrp="1"/>
          </p:cNvSpPr>
          <p:nvPr>
            <p:ph type="body" idx="1"/>
          </p:nvPr>
        </p:nvSpPr>
        <p:spPr/>
        <p:txBody>
          <a:bodyPr/>
          <a:lstStyle/>
          <a:p>
            <a:r>
              <a:rPr lang="en-US" dirty="0" smtClean="0"/>
              <a:t>PLEURAL RUB</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Superficial and loud .</a:t>
            </a:r>
          </a:p>
          <a:p>
            <a:r>
              <a:rPr lang="en-US" dirty="0" smtClean="0"/>
              <a:t>Continuous  sound.</a:t>
            </a:r>
          </a:p>
          <a:p>
            <a:r>
              <a:rPr lang="en-US" dirty="0" smtClean="0"/>
              <a:t>Heard over a localized area.</a:t>
            </a:r>
          </a:p>
          <a:p>
            <a:r>
              <a:rPr lang="en-US" dirty="0" smtClean="0"/>
              <a:t>Remains unaffected by coughing.</a:t>
            </a:r>
          </a:p>
          <a:p>
            <a:r>
              <a:rPr lang="en-US" dirty="0" smtClean="0"/>
              <a:t>Pressure of chest piece of stethoscope intensifies the sound.</a:t>
            </a:r>
          </a:p>
          <a:p>
            <a:r>
              <a:rPr lang="en-US" dirty="0" smtClean="0"/>
              <a:t>Associated with pain or local tenderness.</a:t>
            </a:r>
            <a:endParaRPr lang="en-US" dirty="0"/>
          </a:p>
        </p:txBody>
      </p:sp>
      <p:sp>
        <p:nvSpPr>
          <p:cNvPr id="7" name="Text Placeholder 6"/>
          <p:cNvSpPr>
            <a:spLocks noGrp="1"/>
          </p:cNvSpPr>
          <p:nvPr>
            <p:ph type="body" sz="quarter" idx="3"/>
          </p:nvPr>
        </p:nvSpPr>
        <p:spPr/>
        <p:txBody>
          <a:bodyPr/>
          <a:lstStyle/>
          <a:p>
            <a:r>
              <a:rPr lang="en-US" dirty="0" smtClean="0"/>
              <a:t>CRACKLES</a:t>
            </a:r>
            <a:endParaRPr lang="en-US" dirty="0"/>
          </a:p>
        </p:txBody>
      </p:sp>
      <p:sp>
        <p:nvSpPr>
          <p:cNvPr id="8" name="Content Placeholder 7"/>
          <p:cNvSpPr>
            <a:spLocks noGrp="1"/>
          </p:cNvSpPr>
          <p:nvPr>
            <p:ph sz="quarter" idx="4"/>
          </p:nvPr>
        </p:nvSpPr>
        <p:spPr/>
        <p:txBody>
          <a:bodyPr/>
          <a:lstStyle/>
          <a:p>
            <a:r>
              <a:rPr lang="en-US" dirty="0" smtClean="0"/>
              <a:t>Not so superficial and loud</a:t>
            </a:r>
          </a:p>
          <a:p>
            <a:r>
              <a:rPr lang="en-US" dirty="0" smtClean="0"/>
              <a:t>Interrupted sound</a:t>
            </a:r>
          </a:p>
          <a:p>
            <a:r>
              <a:rPr lang="en-US" dirty="0" smtClean="0"/>
              <a:t>Heard over a wide area </a:t>
            </a:r>
          </a:p>
          <a:p>
            <a:r>
              <a:rPr lang="en-US" dirty="0" smtClean="0"/>
              <a:t>Intensified or abolished by coughing</a:t>
            </a:r>
          </a:p>
          <a:p>
            <a:r>
              <a:rPr lang="en-US" dirty="0" smtClean="0"/>
              <a:t>Pressure of chest piece produces no effect</a:t>
            </a:r>
          </a:p>
          <a:p>
            <a:endParaRPr lang="en-US" dirty="0" smtClean="0"/>
          </a:p>
          <a:p>
            <a:r>
              <a:rPr lang="en-US" dirty="0" smtClean="0"/>
              <a:t>No pain or local tenderness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7344816"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Methods of Percussion</a:t>
            </a:r>
          </a:p>
        </p:txBody>
      </p:sp>
      <p:sp>
        <p:nvSpPr>
          <p:cNvPr id="3" name="TextBox 2"/>
          <p:cNvSpPr txBox="1"/>
          <p:nvPr/>
        </p:nvSpPr>
        <p:spPr>
          <a:xfrm>
            <a:off x="683568" y="1916832"/>
            <a:ext cx="3456384" cy="3785652"/>
          </a:xfrm>
          <a:prstGeom prst="rect">
            <a:avLst/>
          </a:prstGeom>
          <a:noFill/>
        </p:spPr>
        <p:txBody>
          <a:bodyPr wrap="square" rtlCol="0">
            <a:spAutoFit/>
          </a:bodyPr>
          <a:lstStyle/>
          <a:p>
            <a:pPr algn="ctr"/>
            <a:r>
              <a:rPr lang="en-US" sz="3000" b="1" dirty="0" smtClean="0">
                <a:latin typeface="Arial" pitchFamily="34" charset="0"/>
                <a:cs typeface="Arial" pitchFamily="34" charset="0"/>
              </a:rPr>
              <a:t>Direct (immediate)</a:t>
            </a:r>
          </a:p>
          <a:p>
            <a:pPr algn="ctr"/>
            <a:endParaRPr lang="en-US" sz="3000" b="1" dirty="0" smtClean="0">
              <a:latin typeface="Arial" pitchFamily="34" charset="0"/>
              <a:cs typeface="Arial" pitchFamily="34" charset="0"/>
            </a:endParaRPr>
          </a:p>
          <a:p>
            <a:pPr>
              <a:buFont typeface="Arial" charset="0"/>
              <a:buChar char="•"/>
            </a:pPr>
            <a:r>
              <a:rPr lang="en-US" sz="3000" dirty="0" smtClean="0">
                <a:latin typeface="Arial" pitchFamily="34" charset="0"/>
                <a:cs typeface="Arial" pitchFamily="34" charset="0"/>
              </a:rPr>
              <a:t>Where the strokes are aimed directly at the chest wall.</a:t>
            </a:r>
          </a:p>
          <a:p>
            <a:pPr>
              <a:buFont typeface="Arial" charset="0"/>
              <a:buChar char="•"/>
            </a:pPr>
            <a:r>
              <a:rPr lang="en-US" sz="3000" dirty="0">
                <a:latin typeface="Arial" pitchFamily="34" charset="0"/>
                <a:cs typeface="Arial" pitchFamily="34" charset="0"/>
              </a:rPr>
              <a:t> </a:t>
            </a:r>
            <a:r>
              <a:rPr lang="en-US" sz="3000" dirty="0" smtClean="0">
                <a:latin typeface="Arial" pitchFamily="34" charset="0"/>
                <a:cs typeface="Arial" pitchFamily="34" charset="0"/>
              </a:rPr>
              <a:t> Percussion over bony structure.</a:t>
            </a:r>
            <a:endParaRPr lang="en-IN" sz="3000" dirty="0">
              <a:latin typeface="Arial" pitchFamily="34" charset="0"/>
              <a:cs typeface="Arial" pitchFamily="34" charset="0"/>
            </a:endParaRPr>
          </a:p>
        </p:txBody>
      </p:sp>
      <p:sp>
        <p:nvSpPr>
          <p:cNvPr id="5" name="TextBox 4"/>
          <p:cNvSpPr txBox="1"/>
          <p:nvPr/>
        </p:nvSpPr>
        <p:spPr>
          <a:xfrm>
            <a:off x="4788024" y="1988840"/>
            <a:ext cx="3960440" cy="4247317"/>
          </a:xfrm>
          <a:prstGeom prst="rect">
            <a:avLst/>
          </a:prstGeom>
          <a:noFill/>
        </p:spPr>
        <p:txBody>
          <a:bodyPr wrap="square" rtlCol="0">
            <a:spAutoFit/>
          </a:bodyPr>
          <a:lstStyle/>
          <a:p>
            <a:pPr algn="ctr"/>
            <a:r>
              <a:rPr lang="en-US" sz="3000" b="1" dirty="0" smtClean="0">
                <a:latin typeface="Arial" pitchFamily="34" charset="0"/>
                <a:cs typeface="Arial" pitchFamily="34" charset="0"/>
              </a:rPr>
              <a:t>Indirect (Intermediate)</a:t>
            </a:r>
          </a:p>
          <a:p>
            <a:endParaRPr lang="en-US" sz="3000" b="1" dirty="0" smtClean="0">
              <a:latin typeface="Arial" pitchFamily="34" charset="0"/>
              <a:cs typeface="Arial" pitchFamily="34" charset="0"/>
            </a:endParaRPr>
          </a:p>
          <a:p>
            <a:pPr>
              <a:buFont typeface="Arial" pitchFamily="34" charset="0"/>
              <a:buChar char="•"/>
            </a:pPr>
            <a:r>
              <a:rPr lang="en-US" sz="3000" dirty="0" smtClean="0">
                <a:latin typeface="Arial" pitchFamily="34" charset="0"/>
                <a:cs typeface="Arial" pitchFamily="34" charset="0"/>
              </a:rPr>
              <a:t>Where the stroke are aimed at some intermediate object (e.g. a finger) applied to surface of chest wall.</a:t>
            </a:r>
            <a:endParaRPr lang="en-IN" sz="3000" dirty="0">
              <a:latin typeface="Arial" pitchFamily="34" charset="0"/>
              <a:cs typeface="Arial" pitchFamily="34" charset="0"/>
            </a:endParaRPr>
          </a:p>
        </p:txBody>
      </p:sp>
      <p:sp>
        <p:nvSpPr>
          <p:cNvPr id="6" name="Right Brace 5"/>
          <p:cNvSpPr/>
          <p:nvPr/>
        </p:nvSpPr>
        <p:spPr>
          <a:xfrm rot="16200000">
            <a:off x="3959932" y="-207404"/>
            <a:ext cx="576064" cy="352839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742950" indent="-742950"/>
            <a:r>
              <a:rPr lang="en-US" b="1" dirty="0" smtClean="0"/>
              <a:t>MISCELLANEOUS SOUNDS AND SIGN </a:t>
            </a:r>
            <a:endParaRPr lang="en-US" b="1" dirty="0"/>
          </a:p>
        </p:txBody>
      </p:sp>
      <p:sp>
        <p:nvSpPr>
          <p:cNvPr id="8" name="Content Placeholder 7"/>
          <p:cNvSpPr>
            <a:spLocks noGrp="1"/>
          </p:cNvSpPr>
          <p:nvPr>
            <p:ph idx="1"/>
          </p:nvPr>
        </p:nvSpPr>
        <p:spPr/>
        <p:txBody>
          <a:bodyPr/>
          <a:lstStyle/>
          <a:p>
            <a:pPr marL="514350" indent="-514350">
              <a:buFont typeface="+mj-lt"/>
              <a:buAutoNum type="arabicPeriod"/>
            </a:pPr>
            <a:r>
              <a:rPr lang="en-US" b="1" dirty="0" err="1" smtClean="0"/>
              <a:t>Succussion</a:t>
            </a:r>
            <a:r>
              <a:rPr lang="en-US" b="1" dirty="0" smtClean="0"/>
              <a:t> splash</a:t>
            </a:r>
            <a:r>
              <a:rPr lang="en-US" dirty="0" smtClean="0"/>
              <a:t>:- Splashing sound heard when the chest of the patient is shaken suddenly by the examiner . It can be seen in </a:t>
            </a:r>
          </a:p>
          <a:p>
            <a:pPr marL="514350" indent="-514350">
              <a:buNone/>
            </a:pPr>
            <a:endParaRPr lang="en-US" dirty="0" smtClean="0"/>
          </a:p>
          <a:p>
            <a:pPr marL="514350" indent="-514350"/>
            <a:endParaRPr lang="en-US" dirty="0" smtClean="0"/>
          </a:p>
          <a:p>
            <a:pPr marL="514350" indent="-514350">
              <a:buNone/>
            </a:pPr>
            <a:r>
              <a:rPr lang="en-US" dirty="0" smtClean="0"/>
              <a:t>2.  </a:t>
            </a:r>
            <a:r>
              <a:rPr lang="en-US" b="1" dirty="0" smtClean="0"/>
              <a:t>Clicking sounds </a:t>
            </a:r>
            <a:r>
              <a:rPr lang="en-US" dirty="0" smtClean="0"/>
              <a:t>:- A small left sided </a:t>
            </a:r>
            <a:r>
              <a:rPr lang="en-US" dirty="0" err="1" smtClean="0"/>
              <a:t>pneumothorax</a:t>
            </a:r>
            <a:r>
              <a:rPr lang="en-US" dirty="0" smtClean="0"/>
              <a:t> may at times give rise to clicking sounds in tune with the heart beat.</a:t>
            </a:r>
            <a:endParaRPr lang="en-US" dirty="0"/>
          </a:p>
        </p:txBody>
      </p:sp>
      <p:sp>
        <p:nvSpPr>
          <p:cNvPr id="9" name="TextBox 8"/>
          <p:cNvSpPr txBox="1"/>
          <p:nvPr/>
        </p:nvSpPr>
        <p:spPr>
          <a:xfrm>
            <a:off x="685800" y="3124200"/>
            <a:ext cx="9616781" cy="1231106"/>
          </a:xfrm>
          <a:prstGeom prst="rect">
            <a:avLst/>
          </a:prstGeom>
          <a:noFill/>
        </p:spPr>
        <p:txBody>
          <a:bodyPr wrap="square" rtlCol="0">
            <a:spAutoFit/>
          </a:bodyPr>
          <a:lstStyle/>
          <a:p>
            <a:pPr>
              <a:buFont typeface="Arial" pitchFamily="34" charset="0"/>
              <a:buChar char="•"/>
            </a:pPr>
            <a:r>
              <a:rPr lang="en-US" sz="2800" dirty="0" err="1" smtClean="0"/>
              <a:t>Herniation</a:t>
            </a:r>
            <a:r>
              <a:rPr lang="en-US" sz="2800" dirty="0" smtClean="0"/>
              <a:t> of stomach or colon into the thoracic cavity </a:t>
            </a:r>
          </a:p>
          <a:p>
            <a:pPr>
              <a:buFont typeface="Arial" pitchFamily="34" charset="0"/>
              <a:buChar char="•"/>
            </a:pPr>
            <a:r>
              <a:rPr lang="en-US" sz="2800" dirty="0" smtClean="0"/>
              <a:t>Hydro or </a:t>
            </a:r>
            <a:r>
              <a:rPr lang="en-US" sz="2800" dirty="0" err="1" smtClean="0"/>
              <a:t>pyopneumothorax</a:t>
            </a:r>
            <a:endParaRPr lang="en-US" sz="2800"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514350" indent="-514350">
              <a:buNone/>
            </a:pPr>
            <a:r>
              <a:rPr lang="en-US" dirty="0" smtClean="0"/>
              <a:t>3</a:t>
            </a:r>
            <a:r>
              <a:rPr lang="en-US" b="1" dirty="0" smtClean="0"/>
              <a:t>. </a:t>
            </a:r>
            <a:r>
              <a:rPr lang="en-US" b="1" dirty="0" err="1" smtClean="0"/>
              <a:t>Mediastinal</a:t>
            </a:r>
            <a:r>
              <a:rPr lang="en-US" b="1" dirty="0" smtClean="0"/>
              <a:t> crunch </a:t>
            </a:r>
            <a:r>
              <a:rPr lang="en-US" dirty="0" smtClean="0"/>
              <a:t>:- it may result from sudden movement of air by the systolic contraction of the heart or sudden contact and separation of the two pleural layers . Seen in .</a:t>
            </a:r>
          </a:p>
          <a:p>
            <a:pPr marL="514350" indent="-514350">
              <a:buNone/>
            </a:pPr>
            <a:r>
              <a:rPr lang="en-US" dirty="0" smtClean="0"/>
              <a:t>              </a:t>
            </a:r>
            <a:r>
              <a:rPr lang="en-US" dirty="0" err="1" smtClean="0"/>
              <a:t>mediastinal</a:t>
            </a:r>
            <a:r>
              <a:rPr lang="en-US" dirty="0" smtClean="0"/>
              <a:t> emphysema</a:t>
            </a:r>
          </a:p>
          <a:p>
            <a:pPr marL="514350" indent="-514350">
              <a:buNone/>
            </a:pPr>
            <a:r>
              <a:rPr lang="en-US" dirty="0" smtClean="0"/>
              <a:t>               </a:t>
            </a:r>
            <a:r>
              <a:rPr lang="en-US" dirty="0" err="1" smtClean="0"/>
              <a:t>bullous</a:t>
            </a:r>
            <a:r>
              <a:rPr lang="en-US" dirty="0" smtClean="0"/>
              <a:t> emphysema of </a:t>
            </a:r>
            <a:r>
              <a:rPr lang="en-US" dirty="0" err="1" smtClean="0"/>
              <a:t>lingula</a:t>
            </a:r>
            <a:endParaRPr lang="en-US" dirty="0" smtClean="0"/>
          </a:p>
          <a:p>
            <a:pPr marL="514350" indent="-514350">
              <a:buNone/>
            </a:pPr>
            <a:r>
              <a:rPr lang="en-US" dirty="0" smtClean="0"/>
              <a:t>4</a:t>
            </a:r>
            <a:r>
              <a:rPr lang="en-US" b="1" dirty="0" smtClean="0"/>
              <a:t>. Forced expiratory time </a:t>
            </a:r>
            <a:r>
              <a:rPr lang="en-US" dirty="0" smtClean="0"/>
              <a:t>:- normally it takes less than 4 seconds . A value of 6 seconds or more indicates airway obstruction.</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VOICE SOUNDS ( VOCAL RESONANCE</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It is the </a:t>
            </a:r>
            <a:r>
              <a:rPr lang="en-US" dirty="0" err="1" smtClean="0"/>
              <a:t>auscultatory</a:t>
            </a:r>
            <a:r>
              <a:rPr lang="en-US" dirty="0" smtClean="0"/>
              <a:t> equivalent of the </a:t>
            </a:r>
            <a:r>
              <a:rPr lang="en-US" dirty="0" err="1" smtClean="0"/>
              <a:t>palpatory</a:t>
            </a:r>
            <a:r>
              <a:rPr lang="en-US" dirty="0" smtClean="0"/>
              <a:t> phenomenon of tactile vocal </a:t>
            </a:r>
            <a:r>
              <a:rPr lang="en-US" dirty="0" err="1" smtClean="0"/>
              <a:t>fremitus</a:t>
            </a:r>
            <a:r>
              <a:rPr lang="en-US" dirty="0" smtClean="0"/>
              <a:t> . </a:t>
            </a:r>
          </a:p>
          <a:p>
            <a:r>
              <a:rPr lang="en-US" dirty="0" smtClean="0"/>
              <a:t>MODE OF PRODUCTION :- vibrations initiated by the spoken voice or whispered voice are transmitted along the air passages and through the lung parenchyma to the chest wall , resulting in certain auditory or </a:t>
            </a:r>
            <a:r>
              <a:rPr lang="en-US" dirty="0" err="1" smtClean="0"/>
              <a:t>auscultatory</a:t>
            </a:r>
            <a:r>
              <a:rPr lang="en-US" dirty="0" smtClean="0"/>
              <a:t> sound phenomenon </a:t>
            </a:r>
            <a:r>
              <a:rPr lang="en-US" dirty="0" err="1" smtClean="0"/>
              <a:t>refered</a:t>
            </a:r>
            <a:r>
              <a:rPr lang="en-US" dirty="0" smtClean="0"/>
              <a:t> to as either spoken voice sounds or whispered voice sounds.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SPOKEN VOICE SOUNDS                                      ( CONDUCTED)</a:t>
            </a:r>
            <a:endParaRPr lang="en-US" b="1" dirty="0"/>
          </a:p>
        </p:txBody>
      </p:sp>
      <p:sp>
        <p:nvSpPr>
          <p:cNvPr id="3" name="Content Placeholder 2"/>
          <p:cNvSpPr>
            <a:spLocks noGrp="1"/>
          </p:cNvSpPr>
          <p:nvPr>
            <p:ph idx="1"/>
          </p:nvPr>
        </p:nvSpPr>
        <p:spPr/>
        <p:txBody>
          <a:bodyPr/>
          <a:lstStyle/>
          <a:p>
            <a:pPr>
              <a:buNone/>
            </a:pPr>
            <a:r>
              <a:rPr lang="en-US" dirty="0" smtClean="0"/>
              <a:t> TECHNIQUE :- while </a:t>
            </a:r>
            <a:r>
              <a:rPr lang="en-US" dirty="0" err="1" smtClean="0"/>
              <a:t>auscultating</a:t>
            </a:r>
            <a:r>
              <a:rPr lang="en-US" dirty="0" smtClean="0"/>
              <a:t> the patient is made to repeat over and over again , in a slow, loud, uniform and deep voice some phrase such as ‘ninety-nine’ or ‘ one-one-one’ or ‘one-two-three’.</a:t>
            </a:r>
          </a:p>
          <a:p>
            <a:pPr>
              <a:buNone/>
            </a:pPr>
            <a:r>
              <a:rPr lang="en-US" dirty="0" smtClean="0"/>
              <a:t>     Normal – sounds heard are weak , muffled and indistinct  with blurred and indistinguishable individual syllable.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fontScale="92500"/>
          </a:bodyPr>
          <a:lstStyle/>
          <a:p>
            <a:r>
              <a:rPr lang="en-US" dirty="0" smtClean="0"/>
              <a:t>Physiological variations :- depends on factors like </a:t>
            </a:r>
          </a:p>
          <a:p>
            <a:pPr>
              <a:buNone/>
            </a:pPr>
            <a:r>
              <a:rPr lang="en-US" dirty="0" smtClean="0"/>
              <a:t>                             1. age </a:t>
            </a:r>
          </a:p>
          <a:p>
            <a:pPr>
              <a:buNone/>
            </a:pPr>
            <a:r>
              <a:rPr lang="en-US" dirty="0" smtClean="0"/>
              <a:t>                              2. sex</a:t>
            </a:r>
          </a:p>
          <a:p>
            <a:pPr>
              <a:buNone/>
            </a:pPr>
            <a:r>
              <a:rPr lang="en-US" dirty="0" smtClean="0"/>
              <a:t>                              3. state of nutrition </a:t>
            </a:r>
          </a:p>
          <a:p>
            <a:r>
              <a:rPr lang="en-US" dirty="0" smtClean="0"/>
              <a:t>Regional variations :- </a:t>
            </a:r>
          </a:p>
          <a:p>
            <a:pPr>
              <a:buNone/>
            </a:pPr>
            <a:r>
              <a:rPr lang="en-US" dirty="0" smtClean="0"/>
              <a:t>           . Louder on right than left</a:t>
            </a:r>
          </a:p>
          <a:p>
            <a:pPr>
              <a:buNone/>
            </a:pPr>
            <a:r>
              <a:rPr lang="en-US" dirty="0" smtClean="0"/>
              <a:t>           .  Louder </a:t>
            </a:r>
            <a:r>
              <a:rPr lang="en-US" dirty="0" err="1" smtClean="0"/>
              <a:t>anteriorly</a:t>
            </a:r>
            <a:r>
              <a:rPr lang="en-US" dirty="0" smtClean="0"/>
              <a:t> than </a:t>
            </a:r>
            <a:r>
              <a:rPr lang="en-US" dirty="0" err="1" smtClean="0"/>
              <a:t>posteriorly</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SPOKEN VOICE SOUNDS IN DISEASE</a:t>
            </a:r>
            <a:endParaRPr lang="en-US" b="1" dirty="0"/>
          </a:p>
        </p:txBody>
      </p:sp>
      <p:sp>
        <p:nvSpPr>
          <p:cNvPr id="4" name="Text Placeholder 3"/>
          <p:cNvSpPr>
            <a:spLocks noGrp="1"/>
          </p:cNvSpPr>
          <p:nvPr>
            <p:ph type="body" idx="1"/>
          </p:nvPr>
        </p:nvSpPr>
        <p:spPr/>
        <p:txBody>
          <a:bodyPr/>
          <a:lstStyle/>
          <a:p>
            <a:r>
              <a:rPr lang="en-US" dirty="0" smtClean="0"/>
              <a:t>INCREASED  VR</a:t>
            </a:r>
            <a:endParaRPr lang="en-US" dirty="0"/>
          </a:p>
        </p:txBody>
      </p:sp>
      <p:sp>
        <p:nvSpPr>
          <p:cNvPr id="5" name="Content Placeholder 4"/>
          <p:cNvSpPr>
            <a:spLocks noGrp="1"/>
          </p:cNvSpPr>
          <p:nvPr>
            <p:ph sz="half" idx="2"/>
          </p:nvPr>
        </p:nvSpPr>
        <p:spPr/>
        <p:txBody>
          <a:bodyPr/>
          <a:lstStyle/>
          <a:p>
            <a:endParaRPr lang="en-US" dirty="0" smtClean="0"/>
          </a:p>
          <a:p>
            <a:r>
              <a:rPr lang="en-US" dirty="0" smtClean="0"/>
              <a:t>Consolidation</a:t>
            </a:r>
          </a:p>
          <a:p>
            <a:r>
              <a:rPr lang="en-US" dirty="0" err="1" smtClean="0"/>
              <a:t>Infilteration</a:t>
            </a:r>
            <a:r>
              <a:rPr lang="en-US" dirty="0" smtClean="0"/>
              <a:t> of lung tissue </a:t>
            </a:r>
          </a:p>
          <a:p>
            <a:r>
              <a:rPr lang="en-US" dirty="0" err="1" smtClean="0"/>
              <a:t>Bronchiectasis</a:t>
            </a:r>
            <a:endParaRPr lang="en-US" dirty="0" smtClean="0"/>
          </a:p>
          <a:p>
            <a:r>
              <a:rPr lang="en-US" dirty="0" smtClean="0"/>
              <a:t>Compensatory emphysema</a:t>
            </a:r>
            <a:endParaRPr lang="en-US" dirty="0"/>
          </a:p>
        </p:txBody>
      </p:sp>
      <p:sp>
        <p:nvSpPr>
          <p:cNvPr id="6" name="Text Placeholder 5"/>
          <p:cNvSpPr>
            <a:spLocks noGrp="1"/>
          </p:cNvSpPr>
          <p:nvPr>
            <p:ph type="body" sz="quarter" idx="3"/>
          </p:nvPr>
        </p:nvSpPr>
        <p:spPr/>
        <p:txBody>
          <a:bodyPr/>
          <a:lstStyle/>
          <a:p>
            <a:r>
              <a:rPr lang="en-US" dirty="0" smtClean="0"/>
              <a:t>DECREASED  VR</a:t>
            </a:r>
            <a:endParaRPr lang="en-US" dirty="0"/>
          </a:p>
        </p:txBody>
      </p:sp>
      <p:sp>
        <p:nvSpPr>
          <p:cNvPr id="7" name="Content Placeholder 6"/>
          <p:cNvSpPr>
            <a:spLocks noGrp="1"/>
          </p:cNvSpPr>
          <p:nvPr>
            <p:ph sz="quarter" idx="4"/>
          </p:nvPr>
        </p:nvSpPr>
        <p:spPr/>
        <p:txBody>
          <a:bodyPr/>
          <a:lstStyle/>
          <a:p>
            <a:endParaRPr lang="en-US" dirty="0" smtClean="0"/>
          </a:p>
          <a:p>
            <a:r>
              <a:rPr lang="en-US" dirty="0" smtClean="0"/>
              <a:t>Partial laryngeal </a:t>
            </a:r>
            <a:r>
              <a:rPr lang="en-US" dirty="0" err="1" smtClean="0"/>
              <a:t>stenosis</a:t>
            </a:r>
            <a:endParaRPr lang="en-US" dirty="0" smtClean="0"/>
          </a:p>
          <a:p>
            <a:r>
              <a:rPr lang="en-US" dirty="0" smtClean="0"/>
              <a:t>Thickened pleura</a:t>
            </a:r>
          </a:p>
          <a:p>
            <a:r>
              <a:rPr lang="en-US" dirty="0" smtClean="0"/>
              <a:t>Small pleural effusion </a:t>
            </a:r>
          </a:p>
          <a:p>
            <a:r>
              <a:rPr lang="en-US" dirty="0" smtClean="0"/>
              <a:t>Edema of chest wall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ABSENCE OF   VR</a:t>
            </a:r>
            <a:endParaRPr lang="en-US" b="1" dirty="0"/>
          </a:p>
        </p:txBody>
      </p:sp>
      <p:sp>
        <p:nvSpPr>
          <p:cNvPr id="3" name="Text Placeholder 2"/>
          <p:cNvSpPr>
            <a:spLocks noGrp="1"/>
          </p:cNvSpPr>
          <p:nvPr>
            <p:ph type="body" idx="1"/>
          </p:nvPr>
        </p:nvSpPr>
        <p:spPr/>
        <p:txBody>
          <a:bodyPr/>
          <a:lstStyle/>
          <a:p>
            <a:r>
              <a:rPr lang="en-US" dirty="0" smtClean="0"/>
              <a:t>ABSENCE OF PRODUCTION</a:t>
            </a:r>
            <a:endParaRPr lang="en-US" dirty="0"/>
          </a:p>
        </p:txBody>
      </p:sp>
      <p:sp>
        <p:nvSpPr>
          <p:cNvPr id="4" name="Content Placeholder 3"/>
          <p:cNvSpPr>
            <a:spLocks noGrp="1"/>
          </p:cNvSpPr>
          <p:nvPr>
            <p:ph sz="half" idx="2"/>
          </p:nvPr>
        </p:nvSpPr>
        <p:spPr/>
        <p:txBody>
          <a:bodyPr/>
          <a:lstStyle/>
          <a:p>
            <a:endParaRPr lang="en-US" dirty="0" smtClean="0"/>
          </a:p>
          <a:p>
            <a:endParaRPr lang="en-US" dirty="0" smtClean="0"/>
          </a:p>
          <a:p>
            <a:r>
              <a:rPr lang="en-US" dirty="0" smtClean="0"/>
              <a:t>Deaf- </a:t>
            </a:r>
            <a:r>
              <a:rPr lang="en-US" dirty="0" err="1" smtClean="0"/>
              <a:t>mutism</a:t>
            </a:r>
            <a:endParaRPr lang="en-US" dirty="0" smtClean="0"/>
          </a:p>
          <a:p>
            <a:r>
              <a:rPr lang="en-US" dirty="0" smtClean="0"/>
              <a:t>Vocal cord paralysis</a:t>
            </a:r>
            <a:endParaRPr lang="en-US" dirty="0"/>
          </a:p>
        </p:txBody>
      </p:sp>
      <p:sp>
        <p:nvSpPr>
          <p:cNvPr id="5" name="Text Placeholder 4"/>
          <p:cNvSpPr>
            <a:spLocks noGrp="1"/>
          </p:cNvSpPr>
          <p:nvPr>
            <p:ph type="body" sz="quarter" idx="3"/>
          </p:nvPr>
        </p:nvSpPr>
        <p:spPr/>
        <p:txBody>
          <a:bodyPr/>
          <a:lstStyle/>
          <a:p>
            <a:r>
              <a:rPr lang="en-US" dirty="0" smtClean="0"/>
              <a:t>ABSENCE OF CONDUCTION </a:t>
            </a:r>
            <a:endParaRPr lang="en-US" dirty="0"/>
          </a:p>
        </p:txBody>
      </p:sp>
      <p:sp>
        <p:nvSpPr>
          <p:cNvPr id="6" name="Content Placeholder 5"/>
          <p:cNvSpPr>
            <a:spLocks noGrp="1"/>
          </p:cNvSpPr>
          <p:nvPr>
            <p:ph sz="quarter" idx="4"/>
          </p:nvPr>
        </p:nvSpPr>
        <p:spPr/>
        <p:txBody>
          <a:bodyPr/>
          <a:lstStyle/>
          <a:p>
            <a:endParaRPr lang="en-US" dirty="0" smtClean="0"/>
          </a:p>
          <a:p>
            <a:endParaRPr lang="en-US" dirty="0" smtClean="0"/>
          </a:p>
          <a:p>
            <a:r>
              <a:rPr lang="en-US" dirty="0" smtClean="0"/>
              <a:t>Large pleural effusion </a:t>
            </a:r>
          </a:p>
          <a:p>
            <a:r>
              <a:rPr lang="en-US" dirty="0" smtClean="0"/>
              <a:t>Severe emphysema </a:t>
            </a:r>
          </a:p>
          <a:p>
            <a:r>
              <a:rPr lang="en-US" dirty="0" err="1" smtClean="0"/>
              <a:t>Pneumothorax</a:t>
            </a:r>
            <a:endParaRPr lang="en-US" dirty="0" smtClean="0"/>
          </a:p>
          <a:p>
            <a:r>
              <a:rPr lang="en-US" dirty="0" smtClean="0"/>
              <a:t>Acute pulmonary edema</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BRONCHOPHONY</a:t>
            </a:r>
            <a:endParaRPr lang="en-US" b="1" dirty="0"/>
          </a:p>
        </p:txBody>
      </p:sp>
      <p:sp>
        <p:nvSpPr>
          <p:cNvPr id="8" name="Content Placeholder 7"/>
          <p:cNvSpPr>
            <a:spLocks noGrp="1"/>
          </p:cNvSpPr>
          <p:nvPr>
            <p:ph idx="1"/>
          </p:nvPr>
        </p:nvSpPr>
        <p:spPr/>
        <p:txBody>
          <a:bodyPr>
            <a:normAutofit lnSpcReduction="10000"/>
          </a:bodyPr>
          <a:lstStyle/>
          <a:p>
            <a:pPr>
              <a:buNone/>
            </a:pPr>
            <a:r>
              <a:rPr lang="en-US" dirty="0" smtClean="0"/>
              <a:t>When spoken voice sounds appear unduly loud , clear with individual words or syllables however remaining indistinguishable.. Its presence indicates:-</a:t>
            </a:r>
          </a:p>
          <a:p>
            <a:pPr>
              <a:buNone/>
            </a:pPr>
            <a:r>
              <a:rPr lang="en-US" dirty="0" smtClean="0"/>
              <a:t>                                  . Lung consolidation</a:t>
            </a:r>
          </a:p>
          <a:p>
            <a:pPr>
              <a:buNone/>
            </a:pPr>
            <a:r>
              <a:rPr lang="en-US" dirty="0" smtClean="0"/>
              <a:t>                                  . Compressed lung tissue as </a:t>
            </a:r>
          </a:p>
          <a:p>
            <a:pPr>
              <a:buNone/>
            </a:pPr>
            <a:r>
              <a:rPr lang="en-US" dirty="0" smtClean="0"/>
              <a:t>                                   in pleural effusion.</a:t>
            </a:r>
          </a:p>
          <a:p>
            <a:pPr>
              <a:buNone/>
            </a:pPr>
            <a:r>
              <a:rPr lang="en-US" dirty="0" smtClean="0"/>
              <a:t>                                   . </a:t>
            </a:r>
            <a:r>
              <a:rPr lang="en-US" dirty="0" err="1" smtClean="0"/>
              <a:t>Tuberculous</a:t>
            </a:r>
            <a:r>
              <a:rPr lang="en-US" dirty="0" smtClean="0"/>
              <a:t> or                                         </a:t>
            </a:r>
            <a:r>
              <a:rPr lang="en-US" dirty="0" err="1" smtClean="0"/>
              <a:t>bronchiectatic</a:t>
            </a:r>
            <a:r>
              <a:rPr lang="en-US" dirty="0" smtClean="0"/>
              <a:t>  lung cavity</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SPOKEN PECTORILOQUY</a:t>
            </a:r>
            <a:endParaRPr lang="en-US" b="1" dirty="0"/>
          </a:p>
        </p:txBody>
      </p:sp>
      <p:sp>
        <p:nvSpPr>
          <p:cNvPr id="3" name="Content Placeholder 2"/>
          <p:cNvSpPr>
            <a:spLocks noGrp="1"/>
          </p:cNvSpPr>
          <p:nvPr>
            <p:ph idx="1"/>
          </p:nvPr>
        </p:nvSpPr>
        <p:spPr/>
        <p:txBody>
          <a:bodyPr/>
          <a:lstStyle/>
          <a:p>
            <a:r>
              <a:rPr lang="en-US" dirty="0" smtClean="0"/>
              <a:t>When spoken voice sounds appear unduly loud , clear and syllabic individual words being clearly distinguishable . It may be seen in :-</a:t>
            </a:r>
          </a:p>
          <a:p>
            <a:pPr>
              <a:buNone/>
            </a:pPr>
            <a:r>
              <a:rPr lang="en-US" dirty="0" smtClean="0"/>
              <a:t>                         . Large cavity in the lung communicating with the bronchus</a:t>
            </a:r>
          </a:p>
          <a:p>
            <a:pPr>
              <a:buNone/>
            </a:pPr>
            <a:r>
              <a:rPr lang="en-US" dirty="0" smtClean="0"/>
              <a:t>                         . Obstruction of a large bronchus by the tumor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AEGOPHONY</a:t>
            </a:r>
            <a:endParaRPr lang="en-US" b="1" dirty="0"/>
          </a:p>
        </p:txBody>
      </p:sp>
      <p:sp>
        <p:nvSpPr>
          <p:cNvPr id="3" name="Content Placeholder 2"/>
          <p:cNvSpPr>
            <a:spLocks noGrp="1"/>
          </p:cNvSpPr>
          <p:nvPr>
            <p:ph idx="1"/>
          </p:nvPr>
        </p:nvSpPr>
        <p:spPr/>
        <p:txBody>
          <a:bodyPr/>
          <a:lstStyle/>
          <a:p>
            <a:r>
              <a:rPr lang="en-US" dirty="0" smtClean="0"/>
              <a:t> When the spoken voice sounds during auscultation display a peculiar quivering , nasal quality like the “ bleating of goat “, the condition is referred as </a:t>
            </a:r>
            <a:r>
              <a:rPr lang="en-US" dirty="0" err="1" smtClean="0"/>
              <a:t>aegophony</a:t>
            </a:r>
            <a:r>
              <a:rPr lang="en-US" dirty="0" smtClean="0"/>
              <a:t> .</a:t>
            </a:r>
          </a:p>
          <a:p>
            <a:r>
              <a:rPr lang="en-US" dirty="0" smtClean="0"/>
              <a:t>It can be initiated by saying ‘ ninety – nine ‘ while holding one’s nose. It may be seen in </a:t>
            </a:r>
          </a:p>
          <a:p>
            <a:pPr>
              <a:buNone/>
            </a:pPr>
            <a:r>
              <a:rPr lang="en-US" dirty="0" smtClean="0"/>
              <a:t>                      . Pleural effusion</a:t>
            </a:r>
          </a:p>
          <a:p>
            <a:pPr>
              <a:buNone/>
            </a:pPr>
            <a:r>
              <a:rPr lang="en-US" dirty="0" smtClean="0"/>
              <a:t>                      . Cavity half filled with secretion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228600"/>
            <a:ext cx="8153400" cy="723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AMPHORIC VOICE SOUNDS( ECHOING RESONANCE)</a:t>
            </a:r>
            <a:endParaRPr lang="en-US" b="1"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When spoken voice sounds besides being intense and clear , display a characteristic metallic , echoing sound , they are referred as </a:t>
            </a:r>
            <a:r>
              <a:rPr lang="en-US" dirty="0" err="1" smtClean="0"/>
              <a:t>amphoric</a:t>
            </a:r>
            <a:r>
              <a:rPr lang="en-US" dirty="0" smtClean="0"/>
              <a:t> voice sounds . </a:t>
            </a:r>
          </a:p>
          <a:p>
            <a:r>
              <a:rPr lang="en-US" dirty="0" smtClean="0"/>
              <a:t>They may be seen in :-</a:t>
            </a:r>
          </a:p>
          <a:p>
            <a:pPr>
              <a:buNone/>
            </a:pPr>
            <a:r>
              <a:rPr lang="en-US" dirty="0" smtClean="0"/>
              <a:t>                             . Large cavity with tense or rigid</a:t>
            </a:r>
          </a:p>
          <a:p>
            <a:pPr>
              <a:buNone/>
            </a:pPr>
            <a:r>
              <a:rPr lang="en-US" dirty="0" smtClean="0"/>
              <a:t>                                walls communicating with </a:t>
            </a:r>
          </a:p>
          <a:p>
            <a:pPr>
              <a:buNone/>
            </a:pPr>
            <a:r>
              <a:rPr lang="en-US" dirty="0" smtClean="0"/>
              <a:t>                                    bronchus</a:t>
            </a:r>
          </a:p>
          <a:p>
            <a:pPr>
              <a:buNone/>
            </a:pPr>
            <a:r>
              <a:rPr lang="en-US" dirty="0" smtClean="0"/>
              <a:t>                              . Over open </a:t>
            </a:r>
            <a:r>
              <a:rPr lang="en-US" dirty="0" err="1" smtClean="0"/>
              <a:t>pneumothorax</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SCRATCH SIGN</a:t>
            </a:r>
            <a:endParaRPr lang="en-US" b="1" dirty="0"/>
          </a:p>
        </p:txBody>
      </p:sp>
      <p:sp>
        <p:nvSpPr>
          <p:cNvPr id="3" name="Content Placeholder 2"/>
          <p:cNvSpPr>
            <a:spLocks noGrp="1"/>
          </p:cNvSpPr>
          <p:nvPr>
            <p:ph idx="1"/>
          </p:nvPr>
        </p:nvSpPr>
        <p:spPr/>
        <p:txBody>
          <a:bodyPr/>
          <a:lstStyle/>
          <a:p>
            <a:r>
              <a:rPr lang="en-US" dirty="0" smtClean="0"/>
              <a:t>It is useful in diagnosis of </a:t>
            </a:r>
            <a:r>
              <a:rPr lang="en-US" dirty="0" err="1" smtClean="0"/>
              <a:t>pneumothorax</a:t>
            </a:r>
            <a:endParaRPr lang="en-US" dirty="0" smtClean="0"/>
          </a:p>
          <a:p>
            <a:r>
              <a:rPr lang="en-US" dirty="0" smtClean="0"/>
              <a:t>It is elicited by placing the stethoscope at some midline position on the chest and equidistant from it on both sides the skin is scratched with finger or blunt object and the sound from the two sides is compared. </a:t>
            </a:r>
          </a:p>
          <a:p>
            <a:r>
              <a:rPr lang="en-US" dirty="0" smtClean="0"/>
              <a:t>Positive sign – louder and harsher sound on the side of </a:t>
            </a:r>
            <a:r>
              <a:rPr lang="en-US" dirty="0" err="1" smtClean="0"/>
              <a:t>pneumothorax</a:t>
            </a:r>
            <a:r>
              <a:rPr lang="en-US" dirty="0" smtClean="0"/>
              <a:t>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WHISPERED VOICE SOUNDS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Sounds heard over the chest wall during the act of whispering by the patient.</a:t>
            </a:r>
          </a:p>
          <a:p>
            <a:r>
              <a:rPr lang="en-US" dirty="0" smtClean="0"/>
              <a:t>MODE OF PRODUCTION :- here the phenomenon of articulation takes over the entire function of sound production . Also there is no vibratory tremor and sympathetic vibration on the part of the thoracic walls . </a:t>
            </a:r>
          </a:p>
          <a:p>
            <a:r>
              <a:rPr lang="en-US" dirty="0" smtClean="0"/>
              <a:t>METHOD OF ELICITING :- patient is asked to whisper phrases like ‘one-one-one’, ‘one –two-three’.</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WHISPERED SOUNDS</a:t>
            </a:r>
            <a:endParaRPr lang="en-US" b="1" dirty="0"/>
          </a:p>
        </p:txBody>
      </p:sp>
      <p:sp>
        <p:nvSpPr>
          <p:cNvPr id="5" name="Text Placeholder 4"/>
          <p:cNvSpPr>
            <a:spLocks noGrp="1"/>
          </p:cNvSpPr>
          <p:nvPr>
            <p:ph type="body" idx="1"/>
          </p:nvPr>
        </p:nvSpPr>
        <p:spPr/>
        <p:txBody>
          <a:bodyPr/>
          <a:lstStyle/>
          <a:p>
            <a:r>
              <a:rPr lang="en-US" dirty="0" smtClean="0"/>
              <a:t>IN HEALTH</a:t>
            </a:r>
            <a:endParaRPr lang="en-US" dirty="0"/>
          </a:p>
        </p:txBody>
      </p:sp>
      <p:sp>
        <p:nvSpPr>
          <p:cNvPr id="6" name="Content Placeholder 5"/>
          <p:cNvSpPr>
            <a:spLocks noGrp="1"/>
          </p:cNvSpPr>
          <p:nvPr>
            <p:ph sz="half" idx="2"/>
          </p:nvPr>
        </p:nvSpPr>
        <p:spPr/>
        <p:txBody>
          <a:bodyPr/>
          <a:lstStyle/>
          <a:p>
            <a:endParaRPr lang="en-US" dirty="0" smtClean="0"/>
          </a:p>
          <a:p>
            <a:endParaRPr lang="en-US" dirty="0" smtClean="0"/>
          </a:p>
          <a:p>
            <a:r>
              <a:rPr lang="en-US" dirty="0" smtClean="0"/>
              <a:t>Usually inaudible over normal lung parenchyma</a:t>
            </a:r>
            <a:endParaRPr lang="en-US" dirty="0"/>
          </a:p>
        </p:txBody>
      </p:sp>
      <p:sp>
        <p:nvSpPr>
          <p:cNvPr id="7" name="Text Placeholder 6"/>
          <p:cNvSpPr>
            <a:spLocks noGrp="1"/>
          </p:cNvSpPr>
          <p:nvPr>
            <p:ph type="body" sz="quarter" idx="3"/>
          </p:nvPr>
        </p:nvSpPr>
        <p:spPr/>
        <p:txBody>
          <a:bodyPr/>
          <a:lstStyle/>
          <a:p>
            <a:r>
              <a:rPr lang="en-US" dirty="0" smtClean="0"/>
              <a:t>IN   DISEASE</a:t>
            </a:r>
            <a:endParaRPr lang="en-US" dirty="0"/>
          </a:p>
        </p:txBody>
      </p:sp>
      <p:sp>
        <p:nvSpPr>
          <p:cNvPr id="8" name="Content Placeholder 7"/>
          <p:cNvSpPr>
            <a:spLocks noGrp="1"/>
          </p:cNvSpPr>
          <p:nvPr>
            <p:ph sz="quarter" idx="4"/>
          </p:nvPr>
        </p:nvSpPr>
        <p:spPr/>
        <p:txBody>
          <a:bodyPr/>
          <a:lstStyle/>
          <a:p>
            <a:endParaRPr lang="en-US" dirty="0" smtClean="0"/>
          </a:p>
          <a:p>
            <a:endParaRPr lang="en-US" dirty="0" smtClean="0"/>
          </a:p>
          <a:p>
            <a:r>
              <a:rPr lang="en-US" dirty="0" smtClean="0"/>
              <a:t>Consolidation</a:t>
            </a:r>
          </a:p>
          <a:p>
            <a:r>
              <a:rPr lang="en-US" dirty="0" smtClean="0"/>
              <a:t>Bronchopneumonia</a:t>
            </a:r>
          </a:p>
          <a:p>
            <a:r>
              <a:rPr lang="en-US" dirty="0" err="1" smtClean="0"/>
              <a:t>Tuberculous</a:t>
            </a:r>
            <a:r>
              <a:rPr lang="en-US" dirty="0" smtClean="0"/>
              <a:t> </a:t>
            </a:r>
            <a:r>
              <a:rPr lang="en-US" dirty="0" err="1" smtClean="0"/>
              <a:t>infilteration</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WHISPERED PECTORILOQUY</a:t>
            </a:r>
            <a:endParaRPr lang="en-US" b="1" dirty="0"/>
          </a:p>
        </p:txBody>
      </p:sp>
      <p:sp>
        <p:nvSpPr>
          <p:cNvPr id="8" name="Content Placeholder 7"/>
          <p:cNvSpPr>
            <a:spLocks noGrp="1"/>
          </p:cNvSpPr>
          <p:nvPr>
            <p:ph idx="1"/>
          </p:nvPr>
        </p:nvSpPr>
        <p:spPr/>
        <p:txBody>
          <a:bodyPr>
            <a:normAutofit fontScale="92500" lnSpcReduction="20000"/>
          </a:bodyPr>
          <a:lstStyle/>
          <a:p>
            <a:r>
              <a:rPr lang="en-US" dirty="0" smtClean="0"/>
              <a:t>It is when the whispered voice is transmitted to the chest wall with sufficient clarity and individual syllables or words being clearly distinguishable .</a:t>
            </a:r>
          </a:p>
          <a:p>
            <a:r>
              <a:rPr lang="en-US" dirty="0" smtClean="0"/>
              <a:t>It may be indicative of :-</a:t>
            </a:r>
          </a:p>
          <a:p>
            <a:pPr>
              <a:buNone/>
            </a:pPr>
            <a:r>
              <a:rPr lang="en-US" dirty="0" smtClean="0"/>
              <a:t>                    . Fairly large cavity in the lung communicating with a bronchus</a:t>
            </a:r>
          </a:p>
          <a:p>
            <a:pPr>
              <a:buNone/>
            </a:pPr>
            <a:r>
              <a:rPr lang="en-US" dirty="0" smtClean="0"/>
              <a:t>                     . Massive or diffuse consolidation of lung tissue overlying or adjacent to bronchus</a:t>
            </a:r>
          </a:p>
          <a:p>
            <a:pPr>
              <a:buNone/>
            </a:pPr>
            <a:r>
              <a:rPr lang="en-US" dirty="0" smtClean="0"/>
              <a:t>                     .  Obstruction of a large bronchus by a tumor.</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graphicFrame>
        <p:nvGraphicFramePr>
          <p:cNvPr id="9" name="Content Placeholder 8"/>
          <p:cNvGraphicFramePr>
            <a:graphicFrameLocks noGrp="1"/>
          </p:cNvGraphicFramePr>
          <p:nvPr>
            <p:ph idx="1"/>
          </p:nvPr>
        </p:nvGraphicFramePr>
        <p:xfrm>
          <a:off x="457200" y="1600200"/>
          <a:ext cx="8229600" cy="5770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DISEASES</a:t>
                      </a:r>
                      <a:endParaRPr lang="en-US" dirty="0"/>
                    </a:p>
                  </a:txBody>
                  <a:tcPr/>
                </a:tc>
                <a:tc>
                  <a:txBody>
                    <a:bodyPr/>
                    <a:lstStyle/>
                    <a:p>
                      <a:r>
                        <a:rPr lang="en-US" dirty="0" smtClean="0"/>
                        <a:t>PERCUSSION  NOTE</a:t>
                      </a:r>
                      <a:endParaRPr lang="en-US" dirty="0"/>
                    </a:p>
                  </a:txBody>
                  <a:tcPr/>
                </a:tc>
                <a:tc>
                  <a:txBody>
                    <a:bodyPr/>
                    <a:lstStyle/>
                    <a:p>
                      <a:r>
                        <a:rPr lang="en-US" dirty="0" smtClean="0"/>
                        <a:t>BREATH SOUNDS</a:t>
                      </a:r>
                      <a:endParaRPr lang="en-US" dirty="0"/>
                    </a:p>
                  </a:txBody>
                  <a:tcPr/>
                </a:tc>
                <a:tc>
                  <a:txBody>
                    <a:bodyPr/>
                    <a:lstStyle/>
                    <a:p>
                      <a:r>
                        <a:rPr lang="en-US" dirty="0" smtClean="0"/>
                        <a:t>VOICE  SOUNDS</a:t>
                      </a:r>
                      <a:endParaRPr lang="en-US" dirty="0"/>
                    </a:p>
                  </a:txBody>
                  <a:tcPr/>
                </a:tc>
                <a:tc>
                  <a:txBody>
                    <a:bodyPr/>
                    <a:lstStyle/>
                    <a:p>
                      <a:r>
                        <a:rPr lang="en-US" dirty="0" smtClean="0"/>
                        <a:t>ADDED SOUNDS</a:t>
                      </a:r>
                      <a:endParaRPr lang="en-US" dirty="0"/>
                    </a:p>
                  </a:txBody>
                  <a:tcPr/>
                </a:tc>
              </a:tr>
              <a:tr h="370840">
                <a:tc>
                  <a:txBody>
                    <a:bodyPr/>
                    <a:lstStyle/>
                    <a:p>
                      <a:r>
                        <a:rPr lang="en-US" dirty="0" smtClean="0"/>
                        <a:t>CONSOLIDATION</a:t>
                      </a:r>
                      <a:endParaRPr lang="en-US" dirty="0"/>
                    </a:p>
                  </a:txBody>
                  <a:tcPr/>
                </a:tc>
                <a:tc>
                  <a:txBody>
                    <a:bodyPr/>
                    <a:lstStyle/>
                    <a:p>
                      <a:r>
                        <a:rPr lang="en-US" dirty="0" smtClean="0"/>
                        <a:t>DULL</a:t>
                      </a:r>
                      <a:endParaRPr lang="en-US" dirty="0"/>
                    </a:p>
                  </a:txBody>
                  <a:tcPr/>
                </a:tc>
                <a:tc>
                  <a:txBody>
                    <a:bodyPr/>
                    <a:lstStyle/>
                    <a:p>
                      <a:r>
                        <a:rPr lang="en-US" dirty="0" smtClean="0"/>
                        <a:t>BRONCHIAL</a:t>
                      </a:r>
                      <a:endParaRPr lang="en-US" dirty="0"/>
                    </a:p>
                  </a:txBody>
                  <a:tcPr/>
                </a:tc>
                <a:tc>
                  <a:txBody>
                    <a:bodyPr/>
                    <a:lstStyle/>
                    <a:p>
                      <a:r>
                        <a:rPr lang="en-US" dirty="0" smtClean="0"/>
                        <a:t>BRONCHOPHONY</a:t>
                      </a:r>
                    </a:p>
                    <a:p>
                      <a:r>
                        <a:rPr lang="en-US" dirty="0" smtClean="0"/>
                        <a:t>WHISPERING  PECTORILOQUY</a:t>
                      </a:r>
                      <a:endParaRPr lang="en-US" dirty="0"/>
                    </a:p>
                  </a:txBody>
                  <a:tcPr/>
                </a:tc>
                <a:tc>
                  <a:txBody>
                    <a:bodyPr/>
                    <a:lstStyle/>
                    <a:p>
                      <a:r>
                        <a:rPr lang="en-US" dirty="0" smtClean="0"/>
                        <a:t>FINE INSPIRATORY CRACKLES</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COLLAPSE</a:t>
                      </a:r>
                      <a:endParaRPr lang="en-US" dirty="0"/>
                    </a:p>
                  </a:txBody>
                  <a:tcPr/>
                </a:tc>
                <a:tc>
                  <a:txBody>
                    <a:bodyPr/>
                    <a:lstStyle/>
                    <a:p>
                      <a:r>
                        <a:rPr lang="en-US" dirty="0" smtClean="0"/>
                        <a:t>DULL</a:t>
                      </a:r>
                      <a:endParaRPr lang="en-US" dirty="0"/>
                    </a:p>
                  </a:txBody>
                  <a:tcPr/>
                </a:tc>
                <a:tc>
                  <a:txBody>
                    <a:bodyPr/>
                    <a:lstStyle/>
                    <a:p>
                      <a:r>
                        <a:rPr lang="en-US" dirty="0" smtClean="0"/>
                        <a:t>ABSENT OR BRONCHIAL</a:t>
                      </a:r>
                      <a:endParaRPr lang="en-US" dirty="0"/>
                    </a:p>
                  </a:txBody>
                  <a:tcPr/>
                </a:tc>
                <a:tc>
                  <a:txBody>
                    <a:bodyPr/>
                    <a:lstStyle/>
                    <a:p>
                      <a:r>
                        <a:rPr lang="en-US" dirty="0" smtClean="0"/>
                        <a:t>DIMINISHED OR BRONCHOPHONY</a:t>
                      </a:r>
                      <a:endParaRPr lang="en-US" dirty="0"/>
                    </a:p>
                  </a:txBody>
                  <a:tcPr/>
                </a:tc>
                <a:tc>
                  <a:txBody>
                    <a:bodyPr/>
                    <a:lstStyle/>
                    <a:p>
                      <a:r>
                        <a:rPr lang="en-US" dirty="0" smtClean="0"/>
                        <a:t>NONE</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FIBROSIS</a:t>
                      </a:r>
                      <a:endParaRPr lang="en-US" dirty="0"/>
                    </a:p>
                  </a:txBody>
                  <a:tcPr/>
                </a:tc>
                <a:tc>
                  <a:txBody>
                    <a:bodyPr/>
                    <a:lstStyle/>
                    <a:p>
                      <a:r>
                        <a:rPr lang="en-US" dirty="0" smtClean="0"/>
                        <a:t>DULL</a:t>
                      </a:r>
                      <a:endParaRPr lang="en-US" dirty="0"/>
                    </a:p>
                  </a:txBody>
                  <a:tcPr/>
                </a:tc>
                <a:tc>
                  <a:txBody>
                    <a:bodyPr/>
                    <a:lstStyle/>
                    <a:p>
                      <a:r>
                        <a:rPr lang="en-US" dirty="0" smtClean="0"/>
                        <a:t>DIMINSHED OR BRONCHIAL</a:t>
                      </a:r>
                      <a:endParaRPr lang="en-US" dirty="0"/>
                    </a:p>
                  </a:txBody>
                  <a:tcPr/>
                </a:tc>
                <a:tc>
                  <a:txBody>
                    <a:bodyPr/>
                    <a:lstStyle/>
                    <a:p>
                      <a:r>
                        <a:rPr lang="en-US" dirty="0" smtClean="0"/>
                        <a:t>DIMISHED OR BRONCHOPHONY</a:t>
                      </a:r>
                      <a:endParaRPr lang="en-US" dirty="0"/>
                    </a:p>
                  </a:txBody>
                  <a:tcPr/>
                </a:tc>
                <a:tc>
                  <a:txBody>
                    <a:bodyPr/>
                    <a:lstStyle/>
                    <a:p>
                      <a:r>
                        <a:rPr lang="en-US" dirty="0" smtClean="0"/>
                        <a:t> COARSE CRACKLES( IF BRONCHIECTATIC)</a:t>
                      </a:r>
                    </a:p>
                    <a:p>
                      <a:endParaRPr lang="en-US" dirty="0" smtClean="0"/>
                    </a:p>
                    <a:p>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1600200"/>
          <a:ext cx="8229600" cy="43992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DISEASES</a:t>
                      </a:r>
                      <a:endParaRPr lang="en-US" dirty="0"/>
                    </a:p>
                  </a:txBody>
                  <a:tcPr/>
                </a:tc>
                <a:tc>
                  <a:txBody>
                    <a:bodyPr/>
                    <a:lstStyle/>
                    <a:p>
                      <a:r>
                        <a:rPr lang="en-US" dirty="0" smtClean="0"/>
                        <a:t>PERCUSSION NOTE</a:t>
                      </a:r>
                      <a:endParaRPr lang="en-US" dirty="0"/>
                    </a:p>
                  </a:txBody>
                  <a:tcPr/>
                </a:tc>
                <a:tc>
                  <a:txBody>
                    <a:bodyPr/>
                    <a:lstStyle/>
                    <a:p>
                      <a:r>
                        <a:rPr lang="en-US" dirty="0" smtClean="0"/>
                        <a:t>BREATH SOUNDS</a:t>
                      </a:r>
                      <a:endParaRPr lang="en-US" dirty="0"/>
                    </a:p>
                  </a:txBody>
                  <a:tcPr/>
                </a:tc>
                <a:tc>
                  <a:txBody>
                    <a:bodyPr/>
                    <a:lstStyle/>
                    <a:p>
                      <a:r>
                        <a:rPr lang="en-US" dirty="0" smtClean="0"/>
                        <a:t>VOICE SOUNDS </a:t>
                      </a:r>
                      <a:endParaRPr lang="en-US" dirty="0"/>
                    </a:p>
                  </a:txBody>
                  <a:tcPr/>
                </a:tc>
                <a:tc>
                  <a:txBody>
                    <a:bodyPr/>
                    <a:lstStyle/>
                    <a:p>
                      <a:r>
                        <a:rPr lang="en-US" dirty="0" smtClean="0"/>
                        <a:t>ADDED SOUNDS</a:t>
                      </a:r>
                      <a:endParaRPr lang="en-US" dirty="0"/>
                    </a:p>
                  </a:txBody>
                  <a:tcPr/>
                </a:tc>
              </a:tr>
              <a:tr h="370840">
                <a:tc>
                  <a:txBody>
                    <a:bodyPr/>
                    <a:lstStyle/>
                    <a:p>
                      <a:r>
                        <a:rPr lang="en-US" dirty="0" smtClean="0"/>
                        <a:t>EMPHYSEMA</a:t>
                      </a:r>
                      <a:endParaRPr lang="en-US" dirty="0"/>
                    </a:p>
                  </a:txBody>
                  <a:tcPr/>
                </a:tc>
                <a:tc>
                  <a:txBody>
                    <a:bodyPr/>
                    <a:lstStyle/>
                    <a:p>
                      <a:r>
                        <a:rPr lang="en-US" dirty="0" smtClean="0"/>
                        <a:t>HYPERRESONANCE,, LOSS OF LIVER</a:t>
                      </a:r>
                      <a:r>
                        <a:rPr lang="en-US" baseline="0" dirty="0" smtClean="0"/>
                        <a:t>  AND HEART DULLNESS</a:t>
                      </a:r>
                      <a:endParaRPr lang="en-US" dirty="0"/>
                    </a:p>
                  </a:txBody>
                  <a:tcPr/>
                </a:tc>
                <a:tc>
                  <a:txBody>
                    <a:bodyPr/>
                    <a:lstStyle/>
                    <a:p>
                      <a:r>
                        <a:rPr lang="en-US" dirty="0" smtClean="0"/>
                        <a:t>DIMINISHED</a:t>
                      </a:r>
                      <a:endParaRPr lang="en-US" dirty="0"/>
                    </a:p>
                  </a:txBody>
                  <a:tcPr/>
                </a:tc>
                <a:tc>
                  <a:txBody>
                    <a:bodyPr/>
                    <a:lstStyle/>
                    <a:p>
                      <a:r>
                        <a:rPr lang="en-US" dirty="0" smtClean="0"/>
                        <a:t>DIMINISHED</a:t>
                      </a:r>
                      <a:endParaRPr lang="en-US" dirty="0"/>
                    </a:p>
                  </a:txBody>
                  <a:tcPr/>
                </a:tc>
                <a:tc>
                  <a:txBody>
                    <a:bodyPr/>
                    <a:lstStyle/>
                    <a:p>
                      <a:r>
                        <a:rPr lang="en-US" dirty="0" smtClean="0"/>
                        <a:t>EXPIRATORY WHEEZE</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EFFUSION</a:t>
                      </a:r>
                      <a:endParaRPr lang="en-US" dirty="0"/>
                    </a:p>
                  </a:txBody>
                  <a:tcPr/>
                </a:tc>
                <a:tc>
                  <a:txBody>
                    <a:bodyPr/>
                    <a:lstStyle/>
                    <a:p>
                      <a:r>
                        <a:rPr lang="en-US" dirty="0" smtClean="0"/>
                        <a:t>FLAT OR STONY</a:t>
                      </a:r>
                      <a:endParaRPr lang="en-US" dirty="0"/>
                    </a:p>
                  </a:txBody>
                  <a:tcPr/>
                </a:tc>
                <a:tc>
                  <a:txBody>
                    <a:bodyPr/>
                    <a:lstStyle/>
                    <a:p>
                      <a:r>
                        <a:rPr lang="en-US" dirty="0" smtClean="0"/>
                        <a:t> DIMINISHED</a:t>
                      </a:r>
                      <a:endParaRPr lang="en-US" dirty="0"/>
                    </a:p>
                  </a:txBody>
                  <a:tcPr/>
                </a:tc>
                <a:tc>
                  <a:txBody>
                    <a:bodyPr/>
                    <a:lstStyle/>
                    <a:p>
                      <a:r>
                        <a:rPr lang="en-US" dirty="0" smtClean="0"/>
                        <a:t>DIMINISHED</a:t>
                      </a:r>
                      <a:endParaRPr lang="en-US" dirty="0"/>
                    </a:p>
                  </a:txBody>
                  <a:tcPr/>
                </a:tc>
                <a:tc>
                  <a:txBody>
                    <a:bodyPr/>
                    <a:lstStyle/>
                    <a:p>
                      <a:r>
                        <a:rPr lang="en-US" dirty="0" smtClean="0"/>
                        <a:t>FRICTION RUB(IN EARLY STAGES)</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PNEUMOTHORAX</a:t>
                      </a:r>
                      <a:endParaRPr lang="en-US" dirty="0"/>
                    </a:p>
                  </a:txBody>
                  <a:tcPr/>
                </a:tc>
                <a:tc>
                  <a:txBody>
                    <a:bodyPr/>
                    <a:lstStyle/>
                    <a:p>
                      <a:r>
                        <a:rPr lang="en-US" dirty="0" smtClean="0"/>
                        <a:t>TYMPANY</a:t>
                      </a:r>
                      <a:endParaRPr lang="en-US" dirty="0"/>
                    </a:p>
                  </a:txBody>
                  <a:tcPr/>
                </a:tc>
                <a:tc>
                  <a:txBody>
                    <a:bodyPr/>
                    <a:lstStyle/>
                    <a:p>
                      <a:r>
                        <a:rPr lang="en-US" dirty="0" smtClean="0"/>
                        <a:t>DIMINISHED OR AMPHORIC</a:t>
                      </a:r>
                      <a:endParaRPr lang="en-US" dirty="0"/>
                    </a:p>
                  </a:txBody>
                  <a:tcPr/>
                </a:tc>
                <a:tc>
                  <a:txBody>
                    <a:bodyPr/>
                    <a:lstStyle/>
                    <a:p>
                      <a:r>
                        <a:rPr lang="en-US" dirty="0" smtClean="0"/>
                        <a:t>DIMINISHED</a:t>
                      </a:r>
                      <a:endParaRPr lang="en-US" dirty="0"/>
                    </a:p>
                  </a:txBody>
                  <a:tcPr/>
                </a:tc>
                <a:tc>
                  <a:txBody>
                    <a:bodyPr/>
                    <a:lstStyle/>
                    <a:p>
                      <a:r>
                        <a:rPr lang="en-US" dirty="0" smtClean="0"/>
                        <a:t>METALLIC CRACKLES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Sony\Desktop\images.jpg"/>
          <p:cNvPicPr>
            <a:picLocks noGrp="1" noChangeAspect="1" noChangeArrowheads="1"/>
          </p:cNvPicPr>
          <p:nvPr>
            <p:ph idx="1"/>
          </p:nvPr>
        </p:nvPicPr>
        <p:blipFill>
          <a:blip r:embed="rId2" cstate="print"/>
          <a:srcRect/>
          <a:stretch>
            <a:fillRect/>
          </a:stretch>
        </p:blipFill>
        <p:spPr bwMode="auto">
          <a:xfrm>
            <a:off x="1123950" y="994569"/>
            <a:ext cx="6877050" cy="44156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52400"/>
            <a:ext cx="7344816" cy="6832640"/>
          </a:xfrm>
          <a:prstGeom prst="rect">
            <a:avLst/>
          </a:prstGeom>
          <a:noFill/>
        </p:spPr>
        <p:txBody>
          <a:bodyPr wrap="square" rtlCol="0">
            <a:spAutoFit/>
          </a:bodyPr>
          <a:lstStyle/>
          <a:p>
            <a:pPr>
              <a:lnSpc>
                <a:spcPct val="150000"/>
              </a:lnSpc>
            </a:pPr>
            <a:r>
              <a:rPr lang="en-US" sz="2800" dirty="0" smtClean="0">
                <a:latin typeface="Arial" pitchFamily="34" charset="0"/>
                <a:cs typeface="Arial" pitchFamily="34" charset="0"/>
              </a:rPr>
              <a:t>The other special types of percussion are:</a:t>
            </a:r>
          </a:p>
          <a:p>
            <a:pPr marL="457200" indent="-457200" algn="just">
              <a:lnSpc>
                <a:spcPct val="150000"/>
              </a:lnSpc>
              <a:buAutoNum type="alphaLcParenBoth"/>
            </a:pPr>
            <a:r>
              <a:rPr lang="en-US" sz="2400" b="1" dirty="0" smtClean="0">
                <a:latin typeface="Arial" pitchFamily="34" charset="0"/>
                <a:cs typeface="Arial" pitchFamily="34" charset="0"/>
              </a:rPr>
              <a:t>Light  percussion :</a:t>
            </a:r>
            <a:r>
              <a:rPr lang="en-US" b="1" dirty="0" smtClean="0">
                <a:latin typeface="Arial" pitchFamily="34" charset="0"/>
                <a:cs typeface="Arial" pitchFamily="34" charset="0"/>
              </a:rPr>
              <a:t> </a:t>
            </a:r>
            <a:r>
              <a:rPr lang="en-US" sz="2400" dirty="0" smtClean="0">
                <a:latin typeface="Arial" pitchFamily="34" charset="0"/>
                <a:cs typeface="Arial" pitchFamily="34" charset="0"/>
              </a:rPr>
              <a:t>on the clavicles is useful to determine the character of the lung substance at the apices.</a:t>
            </a:r>
          </a:p>
          <a:p>
            <a:pPr marL="457200" indent="-457200" algn="just">
              <a:lnSpc>
                <a:spcPct val="150000"/>
              </a:lnSpc>
              <a:buAutoNum type="alphaLcParenBoth"/>
            </a:pPr>
            <a:r>
              <a:rPr lang="en-US" sz="2400" b="1" dirty="0" smtClean="0">
                <a:latin typeface="Arial" pitchFamily="34" charset="0"/>
                <a:cs typeface="Arial" pitchFamily="34" charset="0"/>
              </a:rPr>
              <a:t>Heavy percussion : </a:t>
            </a:r>
            <a:r>
              <a:rPr lang="en-US" sz="2400" dirty="0" smtClean="0">
                <a:latin typeface="Arial" pitchFamily="34" charset="0"/>
                <a:cs typeface="Arial" pitchFamily="34" charset="0"/>
              </a:rPr>
              <a:t>by using two fingers instead of one or using several fingers without any intermediate finger.</a:t>
            </a:r>
            <a:endParaRPr lang="en-US" sz="2400" b="1" dirty="0" smtClean="0">
              <a:latin typeface="Arial" pitchFamily="34" charset="0"/>
              <a:cs typeface="Arial" pitchFamily="34" charset="0"/>
            </a:endParaRPr>
          </a:p>
          <a:p>
            <a:pPr marL="457200" indent="-457200" algn="just">
              <a:lnSpc>
                <a:spcPct val="150000"/>
              </a:lnSpc>
            </a:pPr>
            <a:r>
              <a:rPr lang="en-US" sz="2400" b="1" dirty="0" smtClean="0">
                <a:latin typeface="Arial" pitchFamily="34" charset="0"/>
                <a:cs typeface="Arial" pitchFamily="34" charset="0"/>
              </a:rPr>
              <a:t>(c) Flicking percussion</a:t>
            </a:r>
            <a:r>
              <a:rPr lang="en-US" sz="2400" dirty="0" smtClean="0">
                <a:latin typeface="Arial" pitchFamily="34" charset="0"/>
                <a:cs typeface="Arial" pitchFamily="34" charset="0"/>
              </a:rPr>
              <a:t>: it is useful for eliciting metallic  resonance in case of </a:t>
            </a:r>
            <a:r>
              <a:rPr lang="en-US" sz="2400" dirty="0" err="1" smtClean="0">
                <a:latin typeface="Arial" pitchFamily="34" charset="0"/>
                <a:cs typeface="Arial" pitchFamily="34" charset="0"/>
              </a:rPr>
              <a:t>pneumothorax</a:t>
            </a:r>
            <a:r>
              <a:rPr lang="en-US" sz="2400" dirty="0" smtClean="0">
                <a:latin typeface="Arial" pitchFamily="34" charset="0"/>
                <a:cs typeface="Arial" pitchFamily="34" charset="0"/>
              </a:rPr>
              <a:t>.</a:t>
            </a:r>
          </a:p>
          <a:p>
            <a:pPr marL="457200" indent="-457200" algn="just">
              <a:lnSpc>
                <a:spcPct val="150000"/>
              </a:lnSpc>
            </a:pPr>
            <a:r>
              <a:rPr lang="en-US" sz="2400" b="1" dirty="0" smtClean="0">
                <a:latin typeface="Arial" pitchFamily="34" charset="0"/>
                <a:cs typeface="Arial" pitchFamily="34" charset="0"/>
              </a:rPr>
              <a:t>(d) Direct or indirect </a:t>
            </a:r>
            <a:r>
              <a:rPr lang="en-US" sz="2400" b="1" dirty="0" err="1" smtClean="0">
                <a:latin typeface="Arial" pitchFamily="34" charset="0"/>
                <a:cs typeface="Arial" pitchFamily="34" charset="0"/>
              </a:rPr>
              <a:t>palpatory</a:t>
            </a:r>
            <a:r>
              <a:rPr lang="en-US" sz="2400" b="1" dirty="0" smtClean="0">
                <a:latin typeface="Arial" pitchFamily="34" charset="0"/>
                <a:cs typeface="Arial" pitchFamily="34" charset="0"/>
              </a:rPr>
              <a:t> percussion</a:t>
            </a:r>
            <a:r>
              <a:rPr lang="en-US" sz="2400" dirty="0" smtClean="0">
                <a:latin typeface="Arial" pitchFamily="34" charset="0"/>
                <a:cs typeface="Arial" pitchFamily="34" charset="0"/>
              </a:rPr>
              <a:t>: it may be used for detecting the presence of fluid or consolidation within the chest.</a:t>
            </a:r>
            <a:endParaRPr lang="en-IN"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4303</Words>
  <Application>Microsoft Office PowerPoint</Application>
  <PresentationFormat>On-screen Show (4:3)</PresentationFormat>
  <Paragraphs>522</Paragraphs>
  <Slides>87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Office Theme</vt:lpstr>
      <vt:lpstr>PERCUSSION AND AUSCULTATION</vt:lpstr>
      <vt:lpstr>Anterior lung surface markings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AREAS OF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ABNORMAL PERCUSSION NOTES</vt:lpstr>
      <vt:lpstr>Topographic Percussion of Lungs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NOTE</vt:lpstr>
      <vt:lpstr>UNAIDED EAR </vt:lpstr>
      <vt:lpstr>OBJECTIVES OF AUSCULTATION </vt:lpstr>
      <vt:lpstr>METHOD OF BREATHING </vt:lpstr>
      <vt:lpstr>DEFECTIVE AUSCULTATION OF RESPIRATORY  SOUNDS</vt:lpstr>
      <vt:lpstr>POSITION OF THE PATIENT</vt:lpstr>
      <vt:lpstr>FEATURES TO NOTE DURING AUSCULTATION OF BREATH SOUNDS  </vt:lpstr>
      <vt:lpstr>FACTORS DETERMINING TRANSMISSION OF BREATH SOUNDS </vt:lpstr>
      <vt:lpstr>Therefore..</vt:lpstr>
      <vt:lpstr>MODE OF PRODUCTION OF NORMAL BREATH SOUNDS </vt:lpstr>
      <vt:lpstr>TYPES OF NORMAL BREATH SOUNDS </vt:lpstr>
      <vt:lpstr>VESICULAR  BREATH SOUNDS</vt:lpstr>
      <vt:lpstr>BRONCHIAL BREATHING </vt:lpstr>
      <vt:lpstr>BRONCHOVESICULAR BREATHING </vt:lpstr>
      <vt:lpstr>PowerPoint Presentation</vt:lpstr>
      <vt:lpstr>ABNORMAL BREATH SOUNDS </vt:lpstr>
      <vt:lpstr>ABNORMAL TYPES OF VESICULAR BREATHING </vt:lpstr>
      <vt:lpstr>ABNORMAL TYPS OF BRONCHIAL BREATHING </vt:lpstr>
      <vt:lpstr>ABNORMAL BRONCHOVESICULAR  BREATH SOUNDS</vt:lpstr>
      <vt:lpstr>ADVENTITIOUS (ADDED) SOUNDS </vt:lpstr>
      <vt:lpstr>WHEEZES</vt:lpstr>
      <vt:lpstr>PowerPoint Presentation</vt:lpstr>
      <vt:lpstr>PowerPoint Presentation</vt:lpstr>
      <vt:lpstr>PowerPoint Presentation</vt:lpstr>
      <vt:lpstr>CRACKLES</vt:lpstr>
      <vt:lpstr>Classification of crackles</vt:lpstr>
      <vt:lpstr>PowerPoint Presentation</vt:lpstr>
      <vt:lpstr>LATE INSIPIRATORY CRACKLES</vt:lpstr>
      <vt:lpstr>EXPIRATORY CRACKLES </vt:lpstr>
      <vt:lpstr>COVENTIONAL CLASSIFICATION OF RALES </vt:lpstr>
      <vt:lpstr>FINE CRACKLES </vt:lpstr>
      <vt:lpstr>PLEURAL RUB ( PLEAURAL FRICTION )</vt:lpstr>
      <vt:lpstr>CHARACTERISTICS OF PLEURAL RUB </vt:lpstr>
      <vt:lpstr>PLEURAL RUB AND CRACKLES : COMPARISION</vt:lpstr>
      <vt:lpstr>MISCELLANEOUS SOUNDS AND SIGN </vt:lpstr>
      <vt:lpstr>PowerPoint Presentation</vt:lpstr>
      <vt:lpstr>VOICE SOUNDS ( VOCAL RESONANCE)</vt:lpstr>
      <vt:lpstr>SPOKEN VOICE SOUNDS                                      ( CONDUCTED)</vt:lpstr>
      <vt:lpstr>PowerPoint Presentation</vt:lpstr>
      <vt:lpstr>SPOKEN VOICE SOUNDS IN DISEASE</vt:lpstr>
      <vt:lpstr>ABSENCE OF   VR</vt:lpstr>
      <vt:lpstr>BRONCHOPHONY</vt:lpstr>
      <vt:lpstr>SPOKEN PECTORILOQUY</vt:lpstr>
      <vt:lpstr>AEGOPHONY</vt:lpstr>
      <vt:lpstr>AMPHORIC VOICE SOUNDS( ECHOING RESONANCE)</vt:lpstr>
      <vt:lpstr>THE SCRATCH SIGN</vt:lpstr>
      <vt:lpstr>WHISPERED VOICE SOUNDS </vt:lpstr>
      <vt:lpstr>WHISPERED SOUNDS</vt:lpstr>
      <vt:lpstr>WHISPERED PECTORILOQUY</vt:lpstr>
      <vt:lpstr>SUMMARY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dc:creator>
  <cp:lastModifiedBy>nancie kohli</cp:lastModifiedBy>
  <cp:revision>171</cp:revision>
  <dcterms:created xsi:type="dcterms:W3CDTF">2012-10-17T12:59:35Z</dcterms:created>
  <dcterms:modified xsi:type="dcterms:W3CDTF">2014-03-20T03:33:23Z</dcterms:modified>
</cp:coreProperties>
</file>